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81" autoAdjust="0"/>
  </p:normalViewPr>
  <p:slideViewPr>
    <p:cSldViewPr snapToGrid="0">
      <p:cViewPr varScale="1">
        <p:scale>
          <a:sx n="98" d="100"/>
          <a:sy n="98" d="100"/>
        </p:scale>
        <p:origin x="102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827727E-B1C3-4D34-B2C9-A841C44F7C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7A8FF41-0CD6-4FD7-9E37-A364DD73C3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CC65118-FC9F-487D-A413-F223C630D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7D89-A67B-40C9-9634-0BC79905588F}" type="datetimeFigureOut">
              <a:rPr lang="hr-HR" smtClean="0"/>
              <a:t>24.6.2025.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528EE8E-23C4-4436-9CFC-7A3225F9A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915503A-ECE1-4C88-AA99-BDBFC193D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2831-2F78-4256-9658-0AAB8675A3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0425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4CDCC0-0A70-4258-B116-FDD32E759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8D413E5-177D-4031-B6DC-8E49AFBE4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2960C2D-2693-41EE-B866-F69761BF9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7D89-A67B-40C9-9634-0BC79905588F}" type="datetimeFigureOut">
              <a:rPr lang="hr-HR" smtClean="0"/>
              <a:t>24.6.2025.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39C63E0-84CE-4094-BB12-D2272B9D0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22AB4F6-0C8F-4488-8DA6-712EFC39F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2831-2F78-4256-9658-0AAB8675A3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8558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8229562A-54EC-4B99-8DF3-51652AB916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26E9B07-BD16-4174-8C15-AFB954AE81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E402F3F-DD56-4F8C-83D7-B8A7A2C7A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7D89-A67B-40C9-9634-0BC79905588F}" type="datetimeFigureOut">
              <a:rPr lang="hr-HR" smtClean="0"/>
              <a:t>24.6.2025.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F6ACBCB-9918-4A08-932E-0EA2F00AA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CF0AB5F-60E3-44E5-8A43-DE51C6D1D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2831-2F78-4256-9658-0AAB8675A3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0075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201660B-F852-4C3F-96A3-C684E4A86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DCE705D-6B7A-4AC2-8472-2CC758FCE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99A3AC6-6A68-45BC-B999-CD4DAAAC5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7D89-A67B-40C9-9634-0BC79905588F}" type="datetimeFigureOut">
              <a:rPr lang="hr-HR" smtClean="0"/>
              <a:t>24.6.2025.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8A6C8B9-8762-48D2-813F-A4F6D3D26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B57879B-99FB-4880-935A-DE9B92977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2831-2F78-4256-9658-0AAB8675A3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0172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6ADA4BA-0A83-4DBF-8F5D-1BC65999F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D83309A-E102-48E8-A012-51F31B755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A38AB4C-E2D3-47C5-AB3B-81746EE91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7D89-A67B-40C9-9634-0BC79905588F}" type="datetimeFigureOut">
              <a:rPr lang="hr-HR" smtClean="0"/>
              <a:t>24.6.2025.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0ADBF88-6608-4B4F-8F20-AC399D958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F15F096-50FE-4045-8F6B-483585E4C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2831-2F78-4256-9658-0AAB8675A3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1231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3E114EA-83B3-421B-915C-338762C3E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7ED4B11-C96C-47DE-8FBB-56D9EFA9AE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CCDAB851-6F75-4454-8ADE-1084DC8E1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556C84FF-0912-4FD2-8B78-9753CE4D2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7D89-A67B-40C9-9634-0BC79905588F}" type="datetimeFigureOut">
              <a:rPr lang="hr-HR" smtClean="0"/>
              <a:t>24.6.2025.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B419017-3426-4390-AA3F-625C3D6B3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75418DC-399E-4F68-BBA5-3F8E8B423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2831-2F78-4256-9658-0AAB8675A3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4005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B7CAEEC-B328-496B-8C52-045E1D822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F20163C-4500-493C-B21F-9A7FC3DC2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3F4755A5-4C1B-4706-A152-15CE99A87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7D1C1449-7320-465F-B2E6-FD76278913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7B719AAB-7F76-4D59-8F2A-8AE3077B7E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B3A96494-7B90-47AB-B6D7-B21596EE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7D89-A67B-40C9-9634-0BC79905588F}" type="datetimeFigureOut">
              <a:rPr lang="hr-HR" smtClean="0"/>
              <a:t>24.6.2025.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A9DA9EEF-E48C-44B2-AF53-27FE3A224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2283F875-45C9-4D9F-BE12-07CB0B0FB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2831-2F78-4256-9658-0AAB8675A3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487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32375B4-9797-42CE-ACE3-6B04E860E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16F7F46E-6D0D-493C-8E58-CA4BA4C2C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7D89-A67B-40C9-9634-0BC79905588F}" type="datetimeFigureOut">
              <a:rPr lang="hr-HR" smtClean="0"/>
              <a:t>24.6.2025.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48B4603E-630F-4C1F-9DAE-9BCB9C9A4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D42C3189-E39D-49DE-8208-2FBD0A282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2831-2F78-4256-9658-0AAB8675A3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75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2697FE39-78D5-43DF-999C-F30849377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7D89-A67B-40C9-9634-0BC79905588F}" type="datetimeFigureOut">
              <a:rPr lang="hr-HR" smtClean="0"/>
              <a:t>24.6.2025.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2060D8BE-6A65-4205-81D0-62160F30C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D1464E26-8369-45E6-8724-BDB1E1455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2831-2F78-4256-9658-0AAB8675A3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8896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CDFAF3B-5F5D-46B2-9F15-77FA0AC8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AE65595-C44F-43B4-A2B4-199E34814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573CDFB-CAF7-4A1A-8B0C-7F06F20D8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EFC277F-914E-4B0E-9709-5126C324B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7D89-A67B-40C9-9634-0BC79905588F}" type="datetimeFigureOut">
              <a:rPr lang="hr-HR" smtClean="0"/>
              <a:t>24.6.2025.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C0255B5-A971-460E-A4CD-E4DC2D5FE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3CB8584-6898-40AA-8415-A39B05D4E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2831-2F78-4256-9658-0AAB8675A3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7518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9C8AF12-DBBD-4A4E-BB13-5B736B180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090209E1-A093-4FD4-9D79-F12E56FCC9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F1E15AC7-99BB-42A5-BD86-5535503F9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995BD6F-4624-41B5-96F0-414C64759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7D89-A67B-40C9-9634-0BC79905588F}" type="datetimeFigureOut">
              <a:rPr lang="hr-HR" smtClean="0"/>
              <a:t>24.6.2025.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0B2AA84-497E-4443-AFE3-0186D6959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7712674-586C-4E69-9D19-2DEF28E21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2831-2F78-4256-9658-0AAB8675A3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789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4B30E586-C53E-4DC6-B7CF-E3CCCC28D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6EA0A09-EC10-418C-9BA3-5CDA22501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1C2DF7F-2E6F-4D63-8CC4-D67991DC2F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97D89-A67B-40C9-9634-0BC79905588F}" type="datetimeFigureOut">
              <a:rPr lang="hr-HR" smtClean="0"/>
              <a:t>24.6.2025.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DD9B287-6AA2-4DE8-9E9F-3D8C19668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4E35638-1834-45DB-955B-C6F109B5E6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82831-2F78-4256-9658-0AAB8675A3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3904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8B7784-60A2-4008-8F59-57115A7ADF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/>
              <a:t>REALIZACIJA KURIKULUMA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D552F20-3B4E-4A49-93EA-035B2C5AF5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školska godina 2024./2025.</a:t>
            </a:r>
          </a:p>
        </p:txBody>
      </p:sp>
    </p:spTree>
    <p:extLst>
      <p:ext uri="{BB962C8B-B14F-4D97-AF65-F5344CB8AC3E}">
        <p14:creationId xmlns:p14="http://schemas.microsoft.com/office/powerpoint/2010/main" val="699365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C8337E6-37C1-4809-A469-611BE7CFA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ADE601F6-B290-48D3-A83B-12A141DC86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7541154"/>
              </p:ext>
            </p:extLst>
          </p:nvPr>
        </p:nvGraphicFramePr>
        <p:xfrm>
          <a:off x="838200" y="820476"/>
          <a:ext cx="10179422" cy="490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428">
                  <a:extLst>
                    <a:ext uri="{9D8B030D-6E8A-4147-A177-3AD203B41FA5}">
                      <a16:colId xmlns:a16="http://schemas.microsoft.com/office/drawing/2014/main" val="2211828706"/>
                    </a:ext>
                  </a:extLst>
                </a:gridCol>
                <a:gridCol w="1272428">
                  <a:extLst>
                    <a:ext uri="{9D8B030D-6E8A-4147-A177-3AD203B41FA5}">
                      <a16:colId xmlns:a16="http://schemas.microsoft.com/office/drawing/2014/main" val="3329976119"/>
                    </a:ext>
                  </a:extLst>
                </a:gridCol>
                <a:gridCol w="1272428">
                  <a:extLst>
                    <a:ext uri="{9D8B030D-6E8A-4147-A177-3AD203B41FA5}">
                      <a16:colId xmlns:a16="http://schemas.microsoft.com/office/drawing/2014/main" val="2239867426"/>
                    </a:ext>
                  </a:extLst>
                </a:gridCol>
                <a:gridCol w="1272428">
                  <a:extLst>
                    <a:ext uri="{9D8B030D-6E8A-4147-A177-3AD203B41FA5}">
                      <a16:colId xmlns:a16="http://schemas.microsoft.com/office/drawing/2014/main" val="3962459854"/>
                    </a:ext>
                  </a:extLst>
                </a:gridCol>
                <a:gridCol w="1272428">
                  <a:extLst>
                    <a:ext uri="{9D8B030D-6E8A-4147-A177-3AD203B41FA5}">
                      <a16:colId xmlns:a16="http://schemas.microsoft.com/office/drawing/2014/main" val="1344003986"/>
                    </a:ext>
                  </a:extLst>
                </a:gridCol>
                <a:gridCol w="1272428">
                  <a:extLst>
                    <a:ext uri="{9D8B030D-6E8A-4147-A177-3AD203B41FA5}">
                      <a16:colId xmlns:a16="http://schemas.microsoft.com/office/drawing/2014/main" val="56613041"/>
                    </a:ext>
                  </a:extLst>
                </a:gridCol>
                <a:gridCol w="1438396">
                  <a:extLst>
                    <a:ext uri="{9D8B030D-6E8A-4147-A177-3AD203B41FA5}">
                      <a16:colId xmlns:a16="http://schemas.microsoft.com/office/drawing/2014/main" val="270334492"/>
                    </a:ext>
                  </a:extLst>
                </a:gridCol>
                <a:gridCol w="1106458">
                  <a:extLst>
                    <a:ext uri="{9D8B030D-6E8A-4147-A177-3AD203B41FA5}">
                      <a16:colId xmlns:a16="http://schemas.microsoft.com/office/drawing/2014/main" val="1912391441"/>
                    </a:ext>
                  </a:extLst>
                </a:gridCol>
              </a:tblGrid>
              <a:tr h="1067518">
                <a:tc>
                  <a:txBody>
                    <a:bodyPr/>
                    <a:lstStyle/>
                    <a:p>
                      <a:r>
                        <a:rPr lang="hr-HR" sz="1500" dirty="0"/>
                        <a:t>AKTIVNOST PROGRAM ILI PROJEKT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500" dirty="0"/>
                        <a:t>CILJEVI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500" dirty="0"/>
                        <a:t>NAMJENA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500" dirty="0"/>
                        <a:t>NOSITELJI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500" dirty="0"/>
                        <a:t>NAČIN REALIZACIJ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500" dirty="0"/>
                        <a:t>VREMENIK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500" dirty="0"/>
                        <a:t>OSTVARENO/</a:t>
                      </a:r>
                    </a:p>
                    <a:p>
                      <a:r>
                        <a:rPr lang="hr-HR" sz="1500" dirty="0"/>
                        <a:t>NIJE OSTAVRENO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500" dirty="0"/>
                        <a:t>RAZLOG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395576"/>
                  </a:ext>
                </a:extLst>
              </a:tr>
              <a:tr h="1265207">
                <a:tc>
                  <a:txBody>
                    <a:bodyPr/>
                    <a:lstStyle/>
                    <a:p>
                      <a:pPr marL="96520" marR="83820" indent="-1257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hr-HR" sz="1000" dirty="0">
                          <a:effectLst/>
                        </a:rPr>
                      </a:br>
                      <a:br>
                        <a:rPr lang="hr-HR" sz="1000" dirty="0">
                          <a:effectLst/>
                        </a:rPr>
                      </a:br>
                      <a:br>
                        <a:rPr lang="hr-HR" sz="1000" dirty="0">
                          <a:effectLst/>
                        </a:rPr>
                      </a:br>
                      <a:br>
                        <a:rPr lang="hr-HR" sz="1000" dirty="0">
                          <a:effectLst/>
                        </a:rPr>
                      </a:br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PLASTIČNIM ČEPOVIMA DO SKUPIH LIJEKOVA</a:t>
                      </a:r>
                      <a:endParaRPr lang="hr-HR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622" indent="-30797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hr-HR" sz="1000" dirty="0">
                          <a:effectLst/>
                        </a:rPr>
                      </a:br>
                      <a:br>
                        <a:rPr lang="hr-HR" sz="1000" dirty="0">
                          <a:effectLst/>
                        </a:rPr>
                      </a:br>
                      <a:br>
                        <a:rPr lang="hr-HR" sz="1000" dirty="0">
                          <a:effectLst/>
                        </a:rPr>
                      </a:br>
                      <a:br>
                        <a:rPr lang="hr-HR" sz="1000" dirty="0">
                          <a:effectLst/>
                        </a:rPr>
                      </a:b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Objediniti humanost i ekologiju.</a:t>
                      </a:r>
                      <a:endParaRPr lang="hr-HR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5275" marR="281940" indent="1270" algn="ctr" rtl="0" fontAlgn="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Čepove donirati Udruzi</a:t>
                      </a:r>
                      <a:endParaRPr lang="hr-HR" sz="1000" dirty="0">
                        <a:effectLst/>
                      </a:endParaRPr>
                    </a:p>
                    <a:p>
                      <a:pPr marL="79375" marR="6667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oboljelih od leukemije i limfoma u Čakovcu za nabavku skupih lijekova, a razvrstavanjem i</a:t>
                      </a:r>
                      <a:endParaRPr lang="hr-HR" sz="1000" dirty="0">
                        <a:effectLst/>
                      </a:endParaRPr>
                    </a:p>
                    <a:p>
                      <a:pPr marL="109855" marR="9588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odlaganjem čepova za recikliranje razvijati svijest o očuvanju okoliša.</a:t>
                      </a:r>
                      <a:endParaRPr lang="hr-HR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1595" marR="5270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hr-HR" sz="1000" dirty="0">
                          <a:effectLst/>
                        </a:rPr>
                      </a:br>
                      <a:br>
                        <a:rPr lang="hr-HR" sz="1000" dirty="0">
                          <a:effectLst/>
                        </a:rPr>
                      </a:br>
                      <a:br>
                        <a:rPr lang="hr-HR" sz="1000" dirty="0">
                          <a:effectLst/>
                        </a:rPr>
                      </a:b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svi učenici, roditelji, lokalna zajednica, Mara </a:t>
                      </a:r>
                      <a:r>
                        <a:rPr lang="hr-H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Krivošić</a:t>
                      </a: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Iva Pavlović, PP Našice</a:t>
                      </a:r>
                      <a:endParaRPr lang="hr-HR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6840" marR="100330" indent="-2527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hr-HR" sz="1000" dirty="0">
                          <a:effectLst/>
                        </a:rPr>
                      </a:b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svakodnevno sakupljanje čepova u za to predviđene spremnike, suradnja s PP Našice u odvozu čepova</a:t>
                      </a:r>
                      <a:endParaRPr lang="hr-HR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1125" marR="96520" indent="1270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hr-HR" sz="1000" dirty="0">
                          <a:effectLst/>
                        </a:rPr>
                      </a:br>
                      <a:br>
                        <a:rPr lang="hr-HR" sz="1000" dirty="0">
                          <a:effectLst/>
                        </a:rPr>
                      </a:br>
                      <a:br>
                        <a:rPr lang="hr-HR" sz="1000" dirty="0">
                          <a:effectLst/>
                        </a:rPr>
                      </a:br>
                      <a:br>
                        <a:rPr lang="hr-HR" sz="1000" dirty="0">
                          <a:effectLst/>
                        </a:rPr>
                      </a:br>
                      <a:br>
                        <a:rPr lang="hr-HR" sz="1000" dirty="0">
                          <a:effectLst/>
                        </a:rPr>
                      </a:b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tijekom čitave školske godine</a:t>
                      </a:r>
                      <a:endParaRPr lang="hr-HR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marR="190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hr-HR" sz="1000" dirty="0">
                          <a:effectLst/>
                        </a:rPr>
                      </a:br>
                      <a:br>
                        <a:rPr lang="hr-HR" sz="1000" dirty="0">
                          <a:effectLst/>
                        </a:rPr>
                      </a:br>
                      <a:br>
                        <a:rPr lang="hr-HR" sz="1000" dirty="0">
                          <a:effectLst/>
                        </a:rPr>
                      </a:br>
                      <a:endParaRPr lang="hr-HR" sz="1000" dirty="0">
                        <a:effectLst/>
                      </a:endParaRPr>
                    </a:p>
                    <a:p>
                      <a:pPr marL="12700" marR="190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2700" marR="190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NIJE OSTVARENO</a:t>
                      </a:r>
                      <a:b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hr-HR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projekt sakupljanja plastičnih čepova je ukinut na nivou  UOLL</a:t>
                      </a:r>
                      <a:endParaRPr lang="hr-H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044937"/>
                  </a:ext>
                </a:extLst>
              </a:tr>
              <a:tr h="1265207">
                <a:tc>
                  <a:txBody>
                    <a:bodyPr/>
                    <a:lstStyle/>
                    <a:p>
                      <a:pPr marL="21717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hr-HR" sz="1000" dirty="0">
                          <a:effectLst/>
                        </a:rPr>
                      </a:br>
                      <a:br>
                        <a:rPr lang="hr-HR" sz="1000" dirty="0">
                          <a:effectLst/>
                        </a:rPr>
                      </a:br>
                      <a:br>
                        <a:rPr lang="hr-HR" sz="1000" dirty="0">
                          <a:effectLst/>
                        </a:rPr>
                      </a:br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ŠKOLA U PRIRODI</a:t>
                      </a:r>
                      <a:endParaRPr lang="hr-HR" sz="1000" dirty="0">
                        <a:effectLst/>
                      </a:endParaRPr>
                    </a:p>
                    <a:p>
                      <a:pPr marL="194310" algn="ctr" rtl="0" fontAlgn="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(završna ekskurzija)</a:t>
                      </a:r>
                      <a:endParaRPr lang="hr-HR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5105" marR="125730" indent="-127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nn-NO" sz="1000" dirty="0">
                          <a:effectLst/>
                        </a:rPr>
                      </a:br>
                      <a:br>
                        <a:rPr lang="nn-NO" sz="1000" dirty="0">
                          <a:effectLst/>
                        </a:rPr>
                      </a:br>
                      <a:r>
                        <a:rPr lang="nn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Upoznati gorski i primorski dio Republike Hrvatske.</a:t>
                      </a:r>
                      <a:endParaRPr lang="nn-NO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75" indent="21590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hr-HR" sz="1000">
                          <a:effectLst/>
                        </a:rPr>
                      </a:b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Stečena znanja o raznolikosti zavičaja RH</a:t>
                      </a:r>
                      <a:endParaRPr lang="hr-HR" sz="1000">
                        <a:effectLst/>
                      </a:endParaRPr>
                    </a:p>
                    <a:p>
                      <a:pPr marL="99060" marR="85090" indent="-622" algn="ctr" rtl="0" fontAlgn="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povezati s neposrednom okolinom i stvarnošću.</a:t>
                      </a:r>
                      <a:endParaRPr lang="hr-HR" sz="10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57480" marR="113665" indent="-8382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hr-HR" sz="1000" dirty="0">
                          <a:effectLst/>
                        </a:rPr>
                      </a:br>
                      <a:br>
                        <a:rPr lang="hr-HR" sz="1000" dirty="0">
                          <a:effectLst/>
                        </a:rPr>
                      </a:br>
                      <a:br>
                        <a:rPr lang="hr-HR" sz="1000" dirty="0">
                          <a:effectLst/>
                        </a:rPr>
                      </a:b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turistička agencija, Svjetlana Pavić</a:t>
                      </a:r>
                      <a:endParaRPr lang="hr-HR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4638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hr-HR" sz="1000" dirty="0">
                          <a:effectLst/>
                        </a:rPr>
                      </a:br>
                      <a:br>
                        <a:rPr lang="hr-HR" sz="1000" dirty="0">
                          <a:effectLst/>
                        </a:rPr>
                      </a:br>
                      <a:br>
                        <a:rPr lang="hr-HR" sz="1000" dirty="0">
                          <a:effectLst/>
                        </a:rPr>
                      </a:b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višednevna</a:t>
                      </a:r>
                      <a:endParaRPr lang="hr-HR" sz="1000" dirty="0">
                        <a:effectLst/>
                      </a:endParaRPr>
                    </a:p>
                    <a:p>
                      <a:pPr marL="281940" algn="ctr" rtl="0" fontAlgn="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ekskurzija</a:t>
                      </a:r>
                      <a:endParaRPr lang="hr-HR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3665" marR="99060" indent="-23114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hr-HR" sz="1000">
                          <a:effectLst/>
                        </a:rPr>
                      </a:br>
                      <a:br>
                        <a:rPr lang="hr-HR" sz="1000">
                          <a:effectLst/>
                        </a:rPr>
                      </a:br>
                      <a:br>
                        <a:rPr lang="hr-HR" sz="1000">
                          <a:effectLst/>
                        </a:rPr>
                      </a:b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svibanj / lipanj 2025.</a:t>
                      </a:r>
                      <a:endParaRPr lang="hr-HR" sz="10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1595" marR="5842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61595" marR="5842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61595" marR="5842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61595" marR="5842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NIJE OSTVARENO</a:t>
                      </a:r>
                      <a:endParaRPr lang="hr-HR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7970" marR="10223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67970" marR="10223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67970" marR="10223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Financijski razlozi</a:t>
                      </a:r>
                      <a:endParaRPr lang="hr-HR" sz="10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75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570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FEF668-06D1-4BBD-8153-8F6AED2B6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08EA38D5-1475-4C77-B338-A31644F743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4119"/>
              </p:ext>
            </p:extLst>
          </p:nvPr>
        </p:nvGraphicFramePr>
        <p:xfrm>
          <a:off x="838200" y="753036"/>
          <a:ext cx="10448366" cy="531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046">
                  <a:extLst>
                    <a:ext uri="{9D8B030D-6E8A-4147-A177-3AD203B41FA5}">
                      <a16:colId xmlns:a16="http://schemas.microsoft.com/office/drawing/2014/main" val="203479168"/>
                    </a:ext>
                  </a:extLst>
                </a:gridCol>
                <a:gridCol w="1306046">
                  <a:extLst>
                    <a:ext uri="{9D8B030D-6E8A-4147-A177-3AD203B41FA5}">
                      <a16:colId xmlns:a16="http://schemas.microsoft.com/office/drawing/2014/main" val="1577231722"/>
                    </a:ext>
                  </a:extLst>
                </a:gridCol>
                <a:gridCol w="1306046">
                  <a:extLst>
                    <a:ext uri="{9D8B030D-6E8A-4147-A177-3AD203B41FA5}">
                      <a16:colId xmlns:a16="http://schemas.microsoft.com/office/drawing/2014/main" val="2007203182"/>
                    </a:ext>
                  </a:extLst>
                </a:gridCol>
                <a:gridCol w="1306046">
                  <a:extLst>
                    <a:ext uri="{9D8B030D-6E8A-4147-A177-3AD203B41FA5}">
                      <a16:colId xmlns:a16="http://schemas.microsoft.com/office/drawing/2014/main" val="539161926"/>
                    </a:ext>
                  </a:extLst>
                </a:gridCol>
                <a:gridCol w="1306046">
                  <a:extLst>
                    <a:ext uri="{9D8B030D-6E8A-4147-A177-3AD203B41FA5}">
                      <a16:colId xmlns:a16="http://schemas.microsoft.com/office/drawing/2014/main" val="1833311004"/>
                    </a:ext>
                  </a:extLst>
                </a:gridCol>
                <a:gridCol w="1306046">
                  <a:extLst>
                    <a:ext uri="{9D8B030D-6E8A-4147-A177-3AD203B41FA5}">
                      <a16:colId xmlns:a16="http://schemas.microsoft.com/office/drawing/2014/main" val="3552470660"/>
                    </a:ext>
                  </a:extLst>
                </a:gridCol>
                <a:gridCol w="1476399">
                  <a:extLst>
                    <a:ext uri="{9D8B030D-6E8A-4147-A177-3AD203B41FA5}">
                      <a16:colId xmlns:a16="http://schemas.microsoft.com/office/drawing/2014/main" val="2083385788"/>
                    </a:ext>
                  </a:extLst>
                </a:gridCol>
                <a:gridCol w="1135691">
                  <a:extLst>
                    <a:ext uri="{9D8B030D-6E8A-4147-A177-3AD203B41FA5}">
                      <a16:colId xmlns:a16="http://schemas.microsoft.com/office/drawing/2014/main" val="1286155342"/>
                    </a:ext>
                  </a:extLst>
                </a:gridCol>
              </a:tblGrid>
              <a:tr h="1420457">
                <a:tc>
                  <a:txBody>
                    <a:bodyPr/>
                    <a:lstStyle/>
                    <a:p>
                      <a:r>
                        <a:rPr lang="hr-HR" sz="1500" dirty="0"/>
                        <a:t>AKTIVNOST PROGRAM ILI PROJEKT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500" dirty="0"/>
                        <a:t>CILJEVI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500" dirty="0"/>
                        <a:t>NAMJENA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500" dirty="0"/>
                        <a:t>NOSITELJI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500" dirty="0"/>
                        <a:t>NAČIN REALIZACIJ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500" dirty="0"/>
                        <a:t>VREMENIK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500" dirty="0"/>
                        <a:t>OSTVARENO/</a:t>
                      </a:r>
                    </a:p>
                    <a:p>
                      <a:r>
                        <a:rPr lang="hr-HR" sz="1500" dirty="0"/>
                        <a:t>NIJE OSTAVRENO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500" dirty="0"/>
                        <a:t>RAZLOG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037257"/>
                  </a:ext>
                </a:extLst>
              </a:tr>
              <a:tr h="2034234">
                <a:tc>
                  <a:txBody>
                    <a:bodyPr/>
                    <a:lstStyle/>
                    <a:p>
                      <a:pPr marL="161925" algn="ctr" rtl="0" fontAlgn="t">
                        <a:spcBef>
                          <a:spcPts val="620"/>
                        </a:spcBef>
                        <a:spcAft>
                          <a:spcPts val="0"/>
                        </a:spcAft>
                      </a:pPr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GEOMETRIJSKA</a:t>
                      </a:r>
                      <a:endParaRPr lang="hr-HR" sz="1000" dirty="0">
                        <a:effectLst/>
                      </a:endParaRPr>
                    </a:p>
                    <a:p>
                      <a:pPr marL="166370" indent="-18351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ŠKOLA STANKO BILINSKI</a:t>
                      </a:r>
                      <a:endParaRPr lang="hr-HR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0" marR="92075" indent="1257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Poticanje darovitih učenika, obrada novih geometrijskih sadržaja te proširivanje znanja o geometriji.</a:t>
                      </a:r>
                      <a:endParaRPr lang="hr-HR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7790" marR="9779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Razvijanje</a:t>
                      </a:r>
                      <a:endParaRPr lang="hr-HR" sz="1000" dirty="0">
                        <a:effectLst/>
                      </a:endParaRPr>
                    </a:p>
                    <a:p>
                      <a:pPr marL="100330" marR="10160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geometrijskih vještina, proširivanje sadržaja geometrije koji se uče na redovnoj nastavi.</a:t>
                      </a:r>
                      <a:endParaRPr lang="hr-HR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 marR="6794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hr-HR" sz="1000">
                          <a:effectLst/>
                        </a:rPr>
                      </a:br>
                      <a:br>
                        <a:rPr lang="hr-HR" sz="1000">
                          <a:effectLst/>
                        </a:rPr>
                      </a:b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Irena Dujmović</a:t>
                      </a:r>
                      <a:endParaRPr lang="hr-HR" sz="10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93675" marR="187960" indent="-78727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hr-HR" sz="1000" dirty="0">
                          <a:effectLst/>
                        </a:rPr>
                      </a:b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predavanja i radionice</a:t>
                      </a:r>
                      <a:endParaRPr lang="hr-HR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hr-HR" sz="1000">
                          <a:effectLst/>
                        </a:rPr>
                      </a:br>
                      <a:br>
                        <a:rPr lang="hr-HR" sz="1000">
                          <a:effectLst/>
                        </a:rPr>
                      </a:b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travanj 2025.</a:t>
                      </a:r>
                      <a:endParaRPr lang="hr-HR" sz="10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7155" marR="6921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97155" marR="6921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NIJE OSTVARENO</a:t>
                      </a:r>
                      <a:endParaRPr lang="hr-HR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učenici 8. razreda imali pripreme za krizmu</a:t>
                      </a:r>
                      <a:endParaRPr lang="hr-H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839026"/>
                  </a:ext>
                </a:extLst>
              </a:tr>
              <a:tr h="1858869">
                <a:tc>
                  <a:txBody>
                    <a:bodyPr/>
                    <a:lstStyle/>
                    <a:p>
                      <a:pPr marL="381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pl-PL" sz="1000" dirty="0">
                          <a:effectLst/>
                        </a:rPr>
                      </a:b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UČIM TE/UČIŠ ME</a:t>
                      </a:r>
                      <a:endParaRPr lang="pl-PL" sz="1000" dirty="0">
                        <a:effectLst/>
                      </a:endParaRPr>
                    </a:p>
                    <a:p>
                      <a:pPr marL="126365" marR="12319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-razredni projekt 2.razred</a:t>
                      </a:r>
                      <a:endParaRPr lang="pl-PL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5890" marR="130810" indent="-29210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hr-HR" sz="1000" dirty="0">
                          <a:effectLst/>
                        </a:rPr>
                      </a:b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Poticati </a:t>
                      </a:r>
                      <a:r>
                        <a:rPr lang="hr-H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međuvršnjačko</a:t>
                      </a: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poučavanje.</a:t>
                      </a:r>
                      <a:endParaRPr lang="hr-HR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4950" indent="-119367" algn="ctr" rtl="0" fontAlgn="t">
                        <a:spcBef>
                          <a:spcPts val="1080"/>
                        </a:spcBef>
                        <a:spcAft>
                          <a:spcPts val="0"/>
                        </a:spcAft>
                      </a:pP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Razvijati i aktivno sudjelovati u</a:t>
                      </a:r>
                      <a:endParaRPr lang="hr-HR" sz="1000" dirty="0">
                        <a:effectLst/>
                      </a:endParaRPr>
                    </a:p>
                    <a:p>
                      <a:pPr marL="237490" indent="-132067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međuvršnjačkom</a:t>
                      </a: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poučavanju.</a:t>
                      </a:r>
                      <a:endParaRPr lang="hr-HR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marR="67945" algn="ctr" rtl="0" fontAlgn="t">
                        <a:spcBef>
                          <a:spcPts val="580"/>
                        </a:spcBef>
                        <a:spcAft>
                          <a:spcPts val="0"/>
                        </a:spcAft>
                      </a:pPr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Mirjana Maras i Sandra Binder</a:t>
                      </a:r>
                      <a:endParaRPr lang="sv-SE" sz="1000" dirty="0">
                        <a:effectLst/>
                      </a:endParaRPr>
                    </a:p>
                    <a:p>
                      <a:pPr marL="67945" marR="67945" algn="ctr" rtl="0" fontAlgn="t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(OŠ Franje Krežme</a:t>
                      </a:r>
                      <a:endParaRPr lang="sv-SE" sz="1000" dirty="0">
                        <a:effectLst/>
                      </a:endParaRPr>
                    </a:p>
                    <a:p>
                      <a:pPr marL="73025" marR="6794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Osijek)</a:t>
                      </a:r>
                      <a:endParaRPr lang="sv-SE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 indent="-9652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hr-HR" sz="1000" dirty="0">
                          <a:effectLst/>
                        </a:rPr>
                      </a:br>
                      <a:r>
                        <a:rPr lang="hr-H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međuvršnjačko</a:t>
                      </a: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poučavanje</a:t>
                      </a:r>
                      <a:endParaRPr lang="hr-HR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8092" indent="-23177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hr-HR" sz="1000" dirty="0">
                          <a:effectLst/>
                        </a:rPr>
                      </a:b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svibanj / lipanj 2025.</a:t>
                      </a:r>
                      <a:endParaRPr lang="hr-HR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8580" marR="6921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hr-HR" sz="1000" dirty="0">
                          <a:effectLst/>
                        </a:rPr>
                      </a:b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NIJE OSTVARENO</a:t>
                      </a:r>
                      <a:endParaRPr lang="hr-HR" sz="1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4795" indent="-13970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Zbog neplaniranih  obveza učiteljice i učenika OŠ F. Krežma, Osijek</a:t>
                      </a:r>
                      <a:endParaRPr lang="hr-HR" sz="10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554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36683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318</Words>
  <Application>Microsoft Office PowerPoint</Application>
  <PresentationFormat>Široki zaslon</PresentationFormat>
  <Paragraphs>75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sustava Office</vt:lpstr>
      <vt:lpstr>REALIZACIJA KURIKULUMA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REALIZACIJA KURIKULUMA</dc:title>
  <dc:creator>Ema Šimunović</dc:creator>
  <cp:lastModifiedBy>Ema Šimunović</cp:lastModifiedBy>
  <cp:revision>4</cp:revision>
  <dcterms:created xsi:type="dcterms:W3CDTF">2025-06-24T08:41:38Z</dcterms:created>
  <dcterms:modified xsi:type="dcterms:W3CDTF">2025-06-24T09:25:55Z</dcterms:modified>
</cp:coreProperties>
</file>