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omments/comment1.xml" ContentType="application/vnd.openxmlformats-officedocument.presentationml.comment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6" r:id="rId3"/>
    <p:sldId id="257" r:id="rId4"/>
    <p:sldId id="258" r:id="rId5"/>
    <p:sldId id="260" r:id="rId6"/>
    <p:sldId id="261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76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354" r:id="rId23"/>
    <p:sldId id="355" r:id="rId24"/>
    <p:sldId id="356" r:id="rId25"/>
    <p:sldId id="357" r:id="rId26"/>
    <p:sldId id="358" r:id="rId2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a Šimunović" initials="EŠ" lastIdx="1" clrIdx="0">
    <p:extLst>
      <p:ext uri="{19B8F6BF-5375-455C-9EA6-DF929625EA0E}">
        <p15:presenceInfo xmlns:p15="http://schemas.microsoft.com/office/powerpoint/2012/main" userId="Ema Šimunovi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rednji stil 2 - Isticanj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721460193775699E-2"/>
          <c:y val="0.20693852742091448"/>
          <c:w val="0.87524019249921026"/>
          <c:h val="0.58160906202514162"/>
        </c:manualLayout>
      </c:layout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ukupan broj učenika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 w="2535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91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trendlineType val="linear"/>
            <c:dispRSqr val="0"/>
            <c:dispEq val="0"/>
          </c:trendline>
          <c:cat>
            <c:strRef>
              <c:f>List1!$A$2:$A$8</c:f>
              <c:strCache>
                <c:ptCount val="7"/>
                <c:pt idx="0">
                  <c:v>2018./2019.</c:v>
                </c:pt>
                <c:pt idx="1">
                  <c:v>2019./2020.</c:v>
                </c:pt>
                <c:pt idx="2">
                  <c:v>2020./2021.</c:v>
                </c:pt>
                <c:pt idx="3">
                  <c:v>2021./2022.</c:v>
                </c:pt>
                <c:pt idx="4">
                  <c:v>2022./2023.</c:v>
                </c:pt>
                <c:pt idx="5">
                  <c:v>2023./2024.</c:v>
                </c:pt>
                <c:pt idx="6">
                  <c:v>2024./2025.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171</c:v>
                </c:pt>
                <c:pt idx="1">
                  <c:v>173</c:v>
                </c:pt>
                <c:pt idx="2">
                  <c:v>166</c:v>
                </c:pt>
                <c:pt idx="3">
                  <c:v>157</c:v>
                </c:pt>
                <c:pt idx="4">
                  <c:v>156</c:v>
                </c:pt>
                <c:pt idx="5">
                  <c:v>148</c:v>
                </c:pt>
                <c:pt idx="6">
                  <c:v>148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B4-49E5-8487-B35B64981C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097664"/>
        <c:axId val="105011392"/>
      </c:lineChart>
      <c:catAx>
        <c:axId val="4209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481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98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05011392"/>
        <c:crosses val="autoZero"/>
        <c:auto val="1"/>
        <c:lblAlgn val="ctr"/>
        <c:lblOffset val="100"/>
        <c:noMultiLvlLbl val="0"/>
      </c:catAx>
      <c:valAx>
        <c:axId val="105011392"/>
        <c:scaling>
          <c:orientation val="minMax"/>
        </c:scaling>
        <c:delete val="0"/>
        <c:axPos val="l"/>
        <c:majorGridlines>
          <c:spPr>
            <a:ln w="9481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38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192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2097664"/>
        <c:crosses val="autoZero"/>
        <c:crossBetween val="between"/>
      </c:valAx>
      <c:spPr>
        <a:noFill/>
        <a:ln w="25350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4446263833572676E-2"/>
          <c:y val="3.3210261980760165E-2"/>
          <c:w val="0.94371358114091297"/>
          <c:h val="0.86723026521334989"/>
        </c:manualLayout>
      </c:layout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Stupac1</c:v>
                </c:pt>
              </c:strCache>
            </c:strRef>
          </c:tx>
          <c:dPt>
            <c:idx val="1"/>
            <c:bubble3D val="0"/>
            <c:spPr>
              <a:ln w="28575"/>
            </c:spPr>
            <c:extLst>
              <c:ext xmlns:c16="http://schemas.microsoft.com/office/drawing/2014/chart" uri="{C3380CC4-5D6E-409C-BE32-E72D297353CC}">
                <c16:uniqueId val="{00000001-6F63-40CC-B81F-6950B514C890}"/>
              </c:ext>
            </c:extLst>
          </c:dPt>
          <c:dPt>
            <c:idx val="2"/>
            <c:bubble3D val="0"/>
            <c:spPr>
              <a:ln w="28575"/>
            </c:spPr>
            <c:extLst>
              <c:ext xmlns:c16="http://schemas.microsoft.com/office/drawing/2014/chart" uri="{C3380CC4-5D6E-409C-BE32-E72D297353CC}">
                <c16:uniqueId val="{00000003-6F63-40CC-B81F-6950B514C890}"/>
              </c:ext>
            </c:extLst>
          </c:dPt>
          <c:dLbls>
            <c:dLbl>
              <c:idx val="0"/>
              <c:layout>
                <c:manualLayout>
                  <c:x val="-5.2469135802469126E-2"/>
                  <c:y val="-5.3314620556995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F63-40CC-B81F-6950B514C890}"/>
                </c:ext>
              </c:extLst>
            </c:dLbl>
            <c:dLbl>
              <c:idx val="1"/>
              <c:layout>
                <c:manualLayout>
                  <c:x val="-4.7839506172839497E-2"/>
                  <c:y val="-8.1374947165940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63-40CC-B81F-6950B514C890}"/>
                </c:ext>
              </c:extLst>
            </c:dLbl>
            <c:dLbl>
              <c:idx val="2"/>
              <c:layout>
                <c:manualLayout>
                  <c:x val="-3.5493827160493978E-2"/>
                  <c:y val="-7.01508165223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63-40CC-B81F-6950B514C890}"/>
                </c:ext>
              </c:extLst>
            </c:dLbl>
            <c:dLbl>
              <c:idx val="3"/>
              <c:layout>
                <c:manualLayout>
                  <c:x val="-5.8641975308641965E-2"/>
                  <c:y val="-5.3314620556995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F63-40CC-B81F-6950B514C89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nagrada</c:v>
                </c:pt>
                <c:pt idx="1">
                  <c:v>pohvala</c:v>
                </c:pt>
                <c:pt idx="2">
                  <c:v>opomena</c:v>
                </c:pt>
                <c:pt idx="3">
                  <c:v>ukor</c:v>
                </c:pt>
                <c:pt idx="4">
                  <c:v>strogi ukor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5</c:v>
                </c:pt>
                <c:pt idx="1">
                  <c:v>75</c:v>
                </c:pt>
                <c:pt idx="2">
                  <c:v>9</c:v>
                </c:pt>
                <c:pt idx="3">
                  <c:v>7</c:v>
                </c:pt>
                <c:pt idx="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F63-40CC-B81F-6950B514C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1582512"/>
        <c:axId val="1451581424"/>
      </c:lineChart>
      <c:catAx>
        <c:axId val="1451582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51581424"/>
        <c:crosses val="autoZero"/>
        <c:auto val="1"/>
        <c:lblAlgn val="ctr"/>
        <c:lblOffset val="100"/>
        <c:noMultiLvlLbl val="0"/>
      </c:catAx>
      <c:valAx>
        <c:axId val="1451581424"/>
        <c:scaling>
          <c:orientation val="minMax"/>
          <c:max val="80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515825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2674356031018022E-2"/>
          <c:y val="0.13598211216973158"/>
          <c:w val="0.90874193563360062"/>
          <c:h val="0.73436034054069121"/>
        </c:manualLayout>
      </c:layout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RN</c:v>
                </c:pt>
              </c:strCache>
            </c:strRef>
          </c:tx>
          <c:spPr>
            <a:ln w="349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List1!$A$2:$A$8</c:f>
              <c:strCache>
                <c:ptCount val="7"/>
                <c:pt idx="0">
                  <c:v>2018./2019.</c:v>
                </c:pt>
                <c:pt idx="1">
                  <c:v>2019./2020.</c:v>
                </c:pt>
                <c:pt idx="2">
                  <c:v>2020./2021.</c:v>
                </c:pt>
                <c:pt idx="3">
                  <c:v>2021./2022.</c:v>
                </c:pt>
                <c:pt idx="4">
                  <c:v>2022./2023.</c:v>
                </c:pt>
                <c:pt idx="5">
                  <c:v>2023./2024.</c:v>
                </c:pt>
                <c:pt idx="6">
                  <c:v>2024./2025.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84</c:v>
                </c:pt>
                <c:pt idx="1">
                  <c:v>88</c:v>
                </c:pt>
                <c:pt idx="2">
                  <c:v>79</c:v>
                </c:pt>
                <c:pt idx="3">
                  <c:v>75</c:v>
                </c:pt>
                <c:pt idx="4">
                  <c:v>74</c:v>
                </c:pt>
                <c:pt idx="5">
                  <c:v>59</c:v>
                </c:pt>
                <c:pt idx="6">
                  <c:v>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87-494E-95FE-8BAD14528586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PN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List1!$A$2:$A$8</c:f>
              <c:strCache>
                <c:ptCount val="7"/>
                <c:pt idx="0">
                  <c:v>2018./2019.</c:v>
                </c:pt>
                <c:pt idx="1">
                  <c:v>2019./2020.</c:v>
                </c:pt>
                <c:pt idx="2">
                  <c:v>2020./2021.</c:v>
                </c:pt>
                <c:pt idx="3">
                  <c:v>2021./2022.</c:v>
                </c:pt>
                <c:pt idx="4">
                  <c:v>2022./2023.</c:v>
                </c:pt>
                <c:pt idx="5">
                  <c:v>2023./2024.</c:v>
                </c:pt>
                <c:pt idx="6">
                  <c:v>2024./2025.</c:v>
                </c:pt>
              </c:strCache>
            </c:strRef>
          </c:cat>
          <c:val>
            <c:numRef>
              <c:f>List1!$C$2:$C$8</c:f>
              <c:numCache>
                <c:formatCode>General</c:formatCode>
                <c:ptCount val="7"/>
                <c:pt idx="0">
                  <c:v>87</c:v>
                </c:pt>
                <c:pt idx="1">
                  <c:v>85</c:v>
                </c:pt>
                <c:pt idx="2">
                  <c:v>87</c:v>
                </c:pt>
                <c:pt idx="3">
                  <c:v>82</c:v>
                </c:pt>
                <c:pt idx="4">
                  <c:v>82</c:v>
                </c:pt>
                <c:pt idx="5">
                  <c:v>89</c:v>
                </c:pt>
                <c:pt idx="6">
                  <c:v>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87-494E-95FE-8BAD145285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33528320"/>
        <c:axId val="105007936"/>
      </c:lineChart>
      <c:catAx>
        <c:axId val="3352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05007936"/>
        <c:crosses val="autoZero"/>
        <c:auto val="1"/>
        <c:lblAlgn val="ctr"/>
        <c:lblOffset val="100"/>
        <c:noMultiLvlLbl val="0"/>
      </c:catAx>
      <c:valAx>
        <c:axId val="105007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352832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3175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RN</c:v>
                </c:pt>
              </c:strCache>
            </c:strRef>
          </c:tx>
          <c:dLbls>
            <c:dLbl>
              <c:idx val="0"/>
              <c:layout>
                <c:manualLayout>
                  <c:x val="-4.3209876543209888E-2"/>
                  <c:y val="-5.6120653217889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E5-4868-9CDD-5597431BFBD2}"/>
                </c:ext>
              </c:extLst>
            </c:dLbl>
            <c:dLbl>
              <c:idx val="1"/>
              <c:layout>
                <c:manualLayout>
                  <c:x val="-4.3209876543209756E-2"/>
                  <c:y val="-4.4896522574312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E5-4868-9CDD-5597431BFBD2}"/>
                </c:ext>
              </c:extLst>
            </c:dLbl>
            <c:dLbl>
              <c:idx val="2"/>
              <c:layout>
                <c:manualLayout>
                  <c:x val="-5.4012345679012363E-2"/>
                  <c:y val="-6.1732718539678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E5-4868-9CDD-5597431BFBD2}"/>
                </c:ext>
              </c:extLst>
            </c:dLbl>
            <c:dLbl>
              <c:idx val="3"/>
              <c:layout>
                <c:manualLayout>
                  <c:x val="-5.8641975308641972E-2"/>
                  <c:y val="-6.7344783861467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E5-4868-9CDD-5597431BFBD2}"/>
                </c:ext>
              </c:extLst>
            </c:dLbl>
            <c:dLbl>
              <c:idx val="4"/>
              <c:layout>
                <c:manualLayout>
                  <c:x val="-4.1666666666666664E-2"/>
                  <c:y val="-7.8568914505045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9E5-4868-9CDD-5597431BFBD2}"/>
                </c:ext>
              </c:extLst>
            </c:dLbl>
            <c:dLbl>
              <c:idx val="5"/>
              <c:layout>
                <c:manualLayout>
                  <c:x val="-4.0123456790123455E-2"/>
                  <c:y val="-7.01508165223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E5-4868-9CDD-5597431BFBD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List1!$A$2:$A$8</c:f>
              <c:strCache>
                <c:ptCount val="7"/>
                <c:pt idx="0">
                  <c:v>1.MŠ</c:v>
                </c:pt>
                <c:pt idx="1">
                  <c:v>2.MŠ</c:v>
                </c:pt>
                <c:pt idx="2">
                  <c:v>3.MŠ</c:v>
                </c:pt>
                <c:pt idx="3">
                  <c:v>4.MŠ</c:v>
                </c:pt>
                <c:pt idx="4">
                  <c:v>1./3.BN</c:v>
                </c:pt>
                <c:pt idx="5">
                  <c:v>2./4.BN</c:v>
                </c:pt>
                <c:pt idx="6">
                  <c:v>1.-4.LAĐ</c:v>
                </c:pt>
              </c:strCache>
            </c:strRef>
          </c:cat>
          <c:val>
            <c:numRef>
              <c:f>List1!$B$2:$B$8</c:f>
              <c:numCache>
                <c:formatCode>#,##0.00</c:formatCode>
                <c:ptCount val="7"/>
                <c:pt idx="0">
                  <c:v>4.76</c:v>
                </c:pt>
                <c:pt idx="1">
                  <c:v>4.57</c:v>
                </c:pt>
                <c:pt idx="2">
                  <c:v>4.3</c:v>
                </c:pt>
                <c:pt idx="3">
                  <c:v>4.6100000000000003</c:v>
                </c:pt>
                <c:pt idx="4">
                  <c:v>4.72</c:v>
                </c:pt>
                <c:pt idx="5">
                  <c:v>4.0199999999999996</c:v>
                </c:pt>
                <c:pt idx="6">
                  <c:v>4.3899999999999997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9E5-4868-9CDD-5597431BFB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4013952"/>
        <c:axId val="1264015584"/>
      </c:lineChart>
      <c:catAx>
        <c:axId val="1264013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64015584"/>
        <c:crosses val="autoZero"/>
        <c:auto val="1"/>
        <c:lblAlgn val="ctr"/>
        <c:lblOffset val="100"/>
        <c:noMultiLvlLbl val="0"/>
      </c:catAx>
      <c:valAx>
        <c:axId val="1264015584"/>
        <c:scaling>
          <c:orientation val="minMax"/>
          <c:max val="5"/>
          <c:min val="1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12640139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PN</c:v>
                </c:pt>
              </c:strCache>
            </c:strRef>
          </c:tx>
          <c:dLbls>
            <c:dLbl>
              <c:idx val="0"/>
              <c:layout>
                <c:manualLayout>
                  <c:x val="-4.3209876543209888E-2"/>
                  <c:y val="-5.6120653217889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A9C-4B06-8B1A-06D4F84FD0B4}"/>
                </c:ext>
              </c:extLst>
            </c:dLbl>
            <c:dLbl>
              <c:idx val="1"/>
              <c:layout>
                <c:manualLayout>
                  <c:x val="-4.3209876543209756E-2"/>
                  <c:y val="-4.4896522574312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9C-4B06-8B1A-06D4F84FD0B4}"/>
                </c:ext>
              </c:extLst>
            </c:dLbl>
            <c:dLbl>
              <c:idx val="2"/>
              <c:layout>
                <c:manualLayout>
                  <c:x val="-5.4012345679012363E-2"/>
                  <c:y val="-6.1732718539678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A9C-4B06-8B1A-06D4F84FD0B4}"/>
                </c:ext>
              </c:extLst>
            </c:dLbl>
            <c:dLbl>
              <c:idx val="3"/>
              <c:layout>
                <c:manualLayout>
                  <c:x val="-5.8641975308641972E-2"/>
                  <c:y val="-6.7344783861467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9C-4B06-8B1A-06D4F84FD0B4}"/>
                </c:ext>
              </c:extLst>
            </c:dLbl>
            <c:dLbl>
              <c:idx val="5"/>
              <c:layout>
                <c:manualLayout>
                  <c:x val="-4.0123456790123455E-2"/>
                  <c:y val="-7.01508165223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9C-4B06-8B1A-06D4F84FD0B4}"/>
                </c:ext>
              </c:extLst>
            </c:dLbl>
            <c:dLbl>
              <c:idx val="6"/>
              <c:layout>
                <c:manualLayout>
                  <c:x val="-4.6296296296296183E-2"/>
                  <c:y val="-6.7344783861467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9C-4B06-8B1A-06D4F84FD0B4}"/>
                </c:ext>
              </c:extLst>
            </c:dLbl>
            <c:dLbl>
              <c:idx val="7"/>
              <c:layout>
                <c:manualLayout>
                  <c:x val="-4.1666666666666782E-2"/>
                  <c:y val="-6.1732718539678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A9C-4B06-8B1A-06D4F84FD0B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5.</c:v>
                </c:pt>
                <c:pt idx="1">
                  <c:v>6.</c:v>
                </c:pt>
                <c:pt idx="2">
                  <c:v>7.</c:v>
                </c:pt>
                <c:pt idx="3">
                  <c:v>8.</c:v>
                </c:pt>
              </c:strCache>
            </c:strRef>
          </c:cat>
          <c:val>
            <c:numRef>
              <c:f>List1!$B$2:$B$5</c:f>
              <c:numCache>
                <c:formatCode>#,##0.00</c:formatCode>
                <c:ptCount val="4"/>
                <c:pt idx="0">
                  <c:v>4.3499999999999996</c:v>
                </c:pt>
                <c:pt idx="1">
                  <c:v>4.28</c:v>
                </c:pt>
                <c:pt idx="2">
                  <c:v>4.3099999999999996</c:v>
                </c:pt>
                <c:pt idx="3">
                  <c:v>4.0599999999999996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A9C-4B06-8B1A-06D4F84FD0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4011776"/>
        <c:axId val="1264018304"/>
      </c:lineChart>
      <c:catAx>
        <c:axId val="1264011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64018304"/>
        <c:crosses val="autoZero"/>
        <c:auto val="1"/>
        <c:lblAlgn val="ctr"/>
        <c:lblOffset val="100"/>
        <c:noMultiLvlLbl val="0"/>
      </c:catAx>
      <c:valAx>
        <c:axId val="1264018304"/>
        <c:scaling>
          <c:orientation val="minMax"/>
          <c:max val="5"/>
          <c:min val="1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1264011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odličan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matična škola</c:v>
                </c:pt>
                <c:pt idx="1">
                  <c:v>PŠ Breznica Našička</c:v>
                </c:pt>
                <c:pt idx="2">
                  <c:v>PŠ Lađanska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27</c:v>
                </c:pt>
                <c:pt idx="1">
                  <c:v>17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4B-44D1-A6A4-E4987822B941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vrlo dobar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matična škola</c:v>
                </c:pt>
                <c:pt idx="1">
                  <c:v>PŠ Breznica Našička</c:v>
                </c:pt>
                <c:pt idx="2">
                  <c:v>PŠ Lađanska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12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4B-44D1-A6A4-E4987822B941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dobar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matična škola</c:v>
                </c:pt>
                <c:pt idx="1">
                  <c:v>PŠ Breznica Našička</c:v>
                </c:pt>
                <c:pt idx="2">
                  <c:v>PŠ Lađanska</c:v>
                </c:pt>
              </c:strCache>
            </c:strRef>
          </c:cat>
          <c:val>
            <c:numRef>
              <c:f>List1!$D$2:$D$4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4B-44D1-A6A4-E4987822B94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7805520"/>
        <c:axId val="167800112"/>
      </c:barChart>
      <c:catAx>
        <c:axId val="16780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67800112"/>
        <c:crosses val="autoZero"/>
        <c:auto val="1"/>
        <c:lblAlgn val="ctr"/>
        <c:lblOffset val="100"/>
        <c:noMultiLvlLbl val="0"/>
      </c:catAx>
      <c:valAx>
        <c:axId val="167800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dirty="0"/>
                  <a:t>BROJ</a:t>
                </a:r>
                <a:r>
                  <a:rPr lang="hr-HR" baseline="0" dirty="0"/>
                  <a:t> UČENIKA</a:t>
                </a:r>
                <a:endParaRPr lang="hr-HR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6780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odličan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5.razred</c:v>
                </c:pt>
                <c:pt idx="1">
                  <c:v>6. razred</c:v>
                </c:pt>
                <c:pt idx="2">
                  <c:v>7. razred</c:v>
                </c:pt>
                <c:pt idx="3">
                  <c:v>8. razred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6</c:v>
                </c:pt>
                <c:pt idx="1">
                  <c:v>15</c:v>
                </c:pt>
                <c:pt idx="2">
                  <c:v>10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70-4D64-BA8D-0B760A62EEC6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vrlo dobar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5.razred</c:v>
                </c:pt>
                <c:pt idx="1">
                  <c:v>6. razred</c:v>
                </c:pt>
                <c:pt idx="2">
                  <c:v>7. razred</c:v>
                </c:pt>
                <c:pt idx="3">
                  <c:v>8. razred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5</c:v>
                </c:pt>
                <c:pt idx="1">
                  <c:v>11</c:v>
                </c:pt>
                <c:pt idx="2">
                  <c:v>8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70-4D64-BA8D-0B760A62EEC6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dobar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5.razred</c:v>
                </c:pt>
                <c:pt idx="1">
                  <c:v>6. razred</c:v>
                </c:pt>
                <c:pt idx="2">
                  <c:v>7. razred</c:v>
                </c:pt>
                <c:pt idx="3">
                  <c:v>8. razred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70-4D64-BA8D-0B760A62EEC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7805520"/>
        <c:axId val="167800112"/>
      </c:barChart>
      <c:catAx>
        <c:axId val="16780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67800112"/>
        <c:crosses val="autoZero"/>
        <c:auto val="1"/>
        <c:lblAlgn val="ctr"/>
        <c:lblOffset val="100"/>
        <c:noMultiLvlLbl val="0"/>
      </c:catAx>
      <c:valAx>
        <c:axId val="167800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dirty="0"/>
                  <a:t>BROJ</a:t>
                </a:r>
                <a:r>
                  <a:rPr lang="hr-HR" baseline="0" dirty="0"/>
                  <a:t> UČENIKA</a:t>
                </a:r>
                <a:endParaRPr lang="hr-HR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6780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odličan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List1!$B$2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BE-47ED-90AB-039ACA9207C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vrlo dobar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BE-47ED-90AB-039ACA9207CB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dobar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List1!$D$2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BE-47ED-90AB-039ACA9207C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7805520"/>
        <c:axId val="167800112"/>
      </c:barChart>
      <c:catAx>
        <c:axId val="16780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67800112"/>
        <c:crosses val="autoZero"/>
        <c:auto val="1"/>
        <c:lblAlgn val="ctr"/>
        <c:lblOffset val="100"/>
        <c:noMultiLvlLbl val="0"/>
      </c:catAx>
      <c:valAx>
        <c:axId val="167800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dirty="0"/>
                  <a:t>BROJ</a:t>
                </a:r>
                <a:r>
                  <a:rPr lang="hr-HR" baseline="0" dirty="0"/>
                  <a:t> UČENIKA</a:t>
                </a:r>
                <a:endParaRPr lang="hr-HR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6780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Skup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List1!$A$2:$A$8</c:f>
              <c:strCache>
                <c:ptCount val="7"/>
                <c:pt idx="0">
                  <c:v>2018./2019.</c:v>
                </c:pt>
                <c:pt idx="1">
                  <c:v>2019./2020.</c:v>
                </c:pt>
                <c:pt idx="2">
                  <c:v>2020./2021.</c:v>
                </c:pt>
                <c:pt idx="3">
                  <c:v>2021./2022.</c:v>
                </c:pt>
                <c:pt idx="4">
                  <c:v>2022./2023.</c:v>
                </c:pt>
                <c:pt idx="5">
                  <c:v>2023./2024.</c:v>
                </c:pt>
                <c:pt idx="6">
                  <c:v>2024./2025.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11378</c:v>
                </c:pt>
                <c:pt idx="1">
                  <c:v>7644</c:v>
                </c:pt>
                <c:pt idx="2">
                  <c:v>8162</c:v>
                </c:pt>
                <c:pt idx="3">
                  <c:v>9233</c:v>
                </c:pt>
                <c:pt idx="4">
                  <c:v>11986</c:v>
                </c:pt>
                <c:pt idx="5">
                  <c:v>11822</c:v>
                </c:pt>
                <c:pt idx="6">
                  <c:v>13362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05-4490-8D81-B4F8118DDBB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063029152"/>
        <c:axId val="2063034144"/>
      </c:lineChart>
      <c:catAx>
        <c:axId val="206302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063034144"/>
        <c:crosses val="autoZero"/>
        <c:auto val="1"/>
        <c:lblAlgn val="ctr"/>
        <c:lblOffset val="100"/>
        <c:noMultiLvlLbl val="0"/>
      </c:catAx>
      <c:valAx>
        <c:axId val="2063034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063029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3621325613543795E-2"/>
          <c:y val="1.8485918055605809E-2"/>
          <c:w val="0.89688213847931741"/>
          <c:h val="0.895140553279992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Skup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List1!$A$2:$A$12</c:f>
              <c:strCache>
                <c:ptCount val="11"/>
                <c:pt idx="0">
                  <c:v>1.MŠ</c:v>
                </c:pt>
                <c:pt idx="1">
                  <c:v>2.MŠ</c:v>
                </c:pt>
                <c:pt idx="2">
                  <c:v>3.MŠ</c:v>
                </c:pt>
                <c:pt idx="3">
                  <c:v>4.MŠ</c:v>
                </c:pt>
                <c:pt idx="4">
                  <c:v>1./3.BN</c:v>
                </c:pt>
                <c:pt idx="5">
                  <c:v>2./4.BN</c:v>
                </c:pt>
                <c:pt idx="6">
                  <c:v>2.-4. LAĐ</c:v>
                </c:pt>
                <c:pt idx="7">
                  <c:v>5.</c:v>
                </c:pt>
                <c:pt idx="8">
                  <c:v>6.</c:v>
                </c:pt>
                <c:pt idx="9">
                  <c:v>7.</c:v>
                </c:pt>
                <c:pt idx="10">
                  <c:v>8.</c:v>
                </c:pt>
              </c:strCache>
            </c:strRef>
          </c:cat>
          <c:val>
            <c:numRef>
              <c:f>List1!$B$2:$B$12</c:f>
              <c:numCache>
                <c:formatCode>General</c:formatCode>
                <c:ptCount val="11"/>
                <c:pt idx="0">
                  <c:v>104.71</c:v>
                </c:pt>
                <c:pt idx="1">
                  <c:v>82.78</c:v>
                </c:pt>
                <c:pt idx="2">
                  <c:v>43.22</c:v>
                </c:pt>
                <c:pt idx="3">
                  <c:v>61</c:v>
                </c:pt>
                <c:pt idx="4">
                  <c:v>46</c:v>
                </c:pt>
                <c:pt idx="5">
                  <c:v>62.7</c:v>
                </c:pt>
                <c:pt idx="6">
                  <c:v>54</c:v>
                </c:pt>
                <c:pt idx="7">
                  <c:v>69.72</c:v>
                </c:pt>
                <c:pt idx="8">
                  <c:v>99</c:v>
                </c:pt>
                <c:pt idx="9">
                  <c:v>115.79</c:v>
                </c:pt>
                <c:pt idx="10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14-45BB-B66E-652A5805785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063027904"/>
        <c:axId val="2063003360"/>
      </c:barChart>
      <c:catAx>
        <c:axId val="2063027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063003360"/>
        <c:crosses val="autoZero"/>
        <c:auto val="1"/>
        <c:lblAlgn val="ctr"/>
        <c:lblOffset val="100"/>
        <c:noMultiLvlLbl val="0"/>
      </c:catAx>
      <c:valAx>
        <c:axId val="20630033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063027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6-18T11:10:21.394" idx="1">
    <p:pos x="7474" y="848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3AD56E-EF3E-4516-829D-30FB6D31E2FC}" type="doc">
      <dgm:prSet loTypeId="urn:microsoft.com/office/officeart/2005/8/layout/hierarchy4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hr-HR"/>
        </a:p>
      </dgm:t>
    </dgm:pt>
    <dgm:pt modelId="{A00282B9-77AF-44B7-91A9-9BC084E44E86}">
      <dgm:prSet phldrT="[Tekst]" custT="1"/>
      <dgm:spPr>
        <a:xfrm>
          <a:off x="2765" y="0"/>
          <a:ext cx="7689929" cy="196598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F81BD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hr-HR" sz="88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4,38</a:t>
          </a:r>
          <a:br>
            <a:rPr lang="hr-HR" sz="88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</a:br>
          <a:endParaRPr lang="hr-HR" sz="6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1BABEB02-C5DE-4EE0-8630-988A2A3D87CF}" type="parTrans" cxnId="{BC608BC4-A3AF-45E1-9CF0-6B7303E743F0}">
      <dgm:prSet/>
      <dgm:spPr/>
      <dgm:t>
        <a:bodyPr/>
        <a:lstStyle/>
        <a:p>
          <a:endParaRPr lang="hr-HR"/>
        </a:p>
      </dgm:t>
    </dgm:pt>
    <dgm:pt modelId="{79239805-1D23-4B74-AFE9-EF6478F77B56}" type="sibTrans" cxnId="{BC608BC4-A3AF-45E1-9CF0-6B7303E743F0}">
      <dgm:prSet/>
      <dgm:spPr/>
      <dgm:t>
        <a:bodyPr/>
        <a:lstStyle/>
        <a:p>
          <a:endParaRPr lang="hr-HR"/>
        </a:p>
      </dgm:t>
    </dgm:pt>
    <dgm:pt modelId="{9E528B54-EE36-45C6-B590-E524FC933C0A}">
      <dgm:prSet phldrT="[Tekst]"/>
      <dgm:spPr>
        <a:xfrm>
          <a:off x="2765" y="2171401"/>
          <a:ext cx="2427376" cy="196598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C0504D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hr-HR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MŠ</a:t>
          </a:r>
        </a:p>
        <a:p>
          <a:pPr>
            <a:buNone/>
          </a:pPr>
          <a:r>
            <a:rPr lang="hr-HR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4,40</a:t>
          </a:r>
        </a:p>
      </dgm:t>
    </dgm:pt>
    <dgm:pt modelId="{2248EACB-3CFD-4C6C-B2A0-356849BFEA36}" type="parTrans" cxnId="{EBFDA770-48B7-41F6-A409-2C3BFA3227AA}">
      <dgm:prSet/>
      <dgm:spPr/>
      <dgm:t>
        <a:bodyPr/>
        <a:lstStyle/>
        <a:p>
          <a:endParaRPr lang="hr-HR"/>
        </a:p>
      </dgm:t>
    </dgm:pt>
    <dgm:pt modelId="{8E85C43A-B93C-4C95-A595-FF63B3D82394}" type="sibTrans" cxnId="{EBFDA770-48B7-41F6-A409-2C3BFA3227AA}">
      <dgm:prSet/>
      <dgm:spPr/>
      <dgm:t>
        <a:bodyPr/>
        <a:lstStyle/>
        <a:p>
          <a:endParaRPr lang="hr-HR"/>
        </a:p>
      </dgm:t>
    </dgm:pt>
    <dgm:pt modelId="{8E452866-02BA-4ECA-A0EE-A012FE6CFA49}">
      <dgm:prSet phldrT="[Tekst]"/>
      <dgm:spPr>
        <a:xfrm>
          <a:off x="2634042" y="2171401"/>
          <a:ext cx="2427376" cy="196598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C0504D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hr-HR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PŠ LAĐ</a:t>
          </a:r>
        </a:p>
        <a:p>
          <a:pPr>
            <a:buNone/>
          </a:pPr>
          <a:r>
            <a:rPr lang="hr-HR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4,39</a:t>
          </a:r>
        </a:p>
      </dgm:t>
    </dgm:pt>
    <dgm:pt modelId="{AC93D005-212A-4A50-8116-5F6EED4CE8A0}" type="parTrans" cxnId="{9CDC1323-14CB-42AD-81C4-BC0D87E5F392}">
      <dgm:prSet/>
      <dgm:spPr/>
      <dgm:t>
        <a:bodyPr/>
        <a:lstStyle/>
        <a:p>
          <a:endParaRPr lang="hr-HR"/>
        </a:p>
      </dgm:t>
    </dgm:pt>
    <dgm:pt modelId="{14FCDB24-0515-4FF3-8C84-1AE0EA8D5F05}" type="sibTrans" cxnId="{9CDC1323-14CB-42AD-81C4-BC0D87E5F392}">
      <dgm:prSet/>
      <dgm:spPr/>
      <dgm:t>
        <a:bodyPr/>
        <a:lstStyle/>
        <a:p>
          <a:endParaRPr lang="hr-HR"/>
        </a:p>
      </dgm:t>
    </dgm:pt>
    <dgm:pt modelId="{5AB5DDDC-9962-4208-A4B6-8B37B403E5CE}">
      <dgm:prSet/>
      <dgm:spPr>
        <a:xfrm>
          <a:off x="5265318" y="2171401"/>
          <a:ext cx="2427376" cy="196598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C0504D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hr-HR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PŠ BN</a:t>
          </a:r>
        </a:p>
        <a:p>
          <a:pPr>
            <a:buNone/>
          </a:pPr>
          <a:r>
            <a:rPr lang="hr-HR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4,37</a:t>
          </a:r>
        </a:p>
      </dgm:t>
    </dgm:pt>
    <dgm:pt modelId="{12CBEC92-DC3D-43FF-8767-6CDDC184D125}" type="parTrans" cxnId="{41E815F1-5D2F-43E3-BA95-D019E025F55C}">
      <dgm:prSet/>
      <dgm:spPr/>
      <dgm:t>
        <a:bodyPr/>
        <a:lstStyle/>
        <a:p>
          <a:endParaRPr lang="hr-HR"/>
        </a:p>
      </dgm:t>
    </dgm:pt>
    <dgm:pt modelId="{8E91170E-2394-4793-93E1-52D62243E903}" type="sibTrans" cxnId="{41E815F1-5D2F-43E3-BA95-D019E025F55C}">
      <dgm:prSet/>
      <dgm:spPr/>
      <dgm:t>
        <a:bodyPr/>
        <a:lstStyle/>
        <a:p>
          <a:endParaRPr lang="hr-HR"/>
        </a:p>
      </dgm:t>
    </dgm:pt>
    <dgm:pt modelId="{FCE2B68B-BE15-49A0-AAE1-2822E104CE2D}" type="pres">
      <dgm:prSet presAssocID="{233AD56E-EF3E-4516-829D-30FB6D31E2F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E483A25-459D-4B43-AAF6-997D9A4AF15A}" type="pres">
      <dgm:prSet presAssocID="{A00282B9-77AF-44B7-91A9-9BC084E44E86}" presName="vertOne" presStyleCnt="0"/>
      <dgm:spPr/>
    </dgm:pt>
    <dgm:pt modelId="{E538D7CD-103B-4413-9A96-235FC82117A4}" type="pres">
      <dgm:prSet presAssocID="{A00282B9-77AF-44B7-91A9-9BC084E44E86}" presName="txOne" presStyleLbl="node0" presStyleIdx="0" presStyleCnt="1" custLinFactNeighborX="0" custLinFactNeighborY="-66165">
        <dgm:presLayoutVars>
          <dgm:chPref val="3"/>
        </dgm:presLayoutVars>
      </dgm:prSet>
      <dgm:spPr/>
    </dgm:pt>
    <dgm:pt modelId="{DBDF45E2-E617-4A21-86AA-065E07A0F265}" type="pres">
      <dgm:prSet presAssocID="{A00282B9-77AF-44B7-91A9-9BC084E44E86}" presName="parTransOne" presStyleCnt="0"/>
      <dgm:spPr/>
    </dgm:pt>
    <dgm:pt modelId="{E25EA442-339B-4B91-8CC9-D94CB604472B}" type="pres">
      <dgm:prSet presAssocID="{A00282B9-77AF-44B7-91A9-9BC084E44E86}" presName="horzOne" presStyleCnt="0"/>
      <dgm:spPr/>
    </dgm:pt>
    <dgm:pt modelId="{793075FB-A6FC-49AC-87A7-4FCA8B7E8E51}" type="pres">
      <dgm:prSet presAssocID="{9E528B54-EE36-45C6-B590-E524FC933C0A}" presName="vertTwo" presStyleCnt="0"/>
      <dgm:spPr/>
    </dgm:pt>
    <dgm:pt modelId="{E8BB8189-B9D8-4704-BCE0-2AA42DB9914B}" type="pres">
      <dgm:prSet presAssocID="{9E528B54-EE36-45C6-B590-E524FC933C0A}" presName="txTwo" presStyleLbl="node2" presStyleIdx="0" presStyleCnt="3">
        <dgm:presLayoutVars>
          <dgm:chPref val="3"/>
        </dgm:presLayoutVars>
      </dgm:prSet>
      <dgm:spPr/>
    </dgm:pt>
    <dgm:pt modelId="{1FD6EB2A-6466-40D2-89BF-B8DBBA55A3A0}" type="pres">
      <dgm:prSet presAssocID="{9E528B54-EE36-45C6-B590-E524FC933C0A}" presName="horzTwo" presStyleCnt="0"/>
      <dgm:spPr/>
    </dgm:pt>
    <dgm:pt modelId="{74D42002-7814-4FAC-A77F-731FA30D988E}" type="pres">
      <dgm:prSet presAssocID="{8E85C43A-B93C-4C95-A595-FF63B3D82394}" presName="sibSpaceTwo" presStyleCnt="0"/>
      <dgm:spPr/>
    </dgm:pt>
    <dgm:pt modelId="{BFF53339-E736-4214-B974-B23B5B55D284}" type="pres">
      <dgm:prSet presAssocID="{8E452866-02BA-4ECA-A0EE-A012FE6CFA49}" presName="vertTwo" presStyleCnt="0"/>
      <dgm:spPr/>
    </dgm:pt>
    <dgm:pt modelId="{60B36294-BBF0-4BAB-B1B5-C03D7F8BF7EE}" type="pres">
      <dgm:prSet presAssocID="{8E452866-02BA-4ECA-A0EE-A012FE6CFA49}" presName="txTwo" presStyleLbl="node2" presStyleIdx="1" presStyleCnt="3">
        <dgm:presLayoutVars>
          <dgm:chPref val="3"/>
        </dgm:presLayoutVars>
      </dgm:prSet>
      <dgm:spPr/>
    </dgm:pt>
    <dgm:pt modelId="{B1A0EEEC-DF1F-4A48-8273-3709B6E30EB3}" type="pres">
      <dgm:prSet presAssocID="{8E452866-02BA-4ECA-A0EE-A012FE6CFA49}" presName="horzTwo" presStyleCnt="0"/>
      <dgm:spPr/>
    </dgm:pt>
    <dgm:pt modelId="{EE166BB3-BEA0-48F3-B535-F8B0B4429650}" type="pres">
      <dgm:prSet presAssocID="{14FCDB24-0515-4FF3-8C84-1AE0EA8D5F05}" presName="sibSpaceTwo" presStyleCnt="0"/>
      <dgm:spPr/>
    </dgm:pt>
    <dgm:pt modelId="{2B845AE4-4DE0-4764-8357-216CC3B8709D}" type="pres">
      <dgm:prSet presAssocID="{5AB5DDDC-9962-4208-A4B6-8B37B403E5CE}" presName="vertTwo" presStyleCnt="0"/>
      <dgm:spPr/>
    </dgm:pt>
    <dgm:pt modelId="{1260155A-FDB2-4BE5-9763-403E2D7468B2}" type="pres">
      <dgm:prSet presAssocID="{5AB5DDDC-9962-4208-A4B6-8B37B403E5CE}" presName="txTwo" presStyleLbl="node2" presStyleIdx="2" presStyleCnt="3">
        <dgm:presLayoutVars>
          <dgm:chPref val="3"/>
        </dgm:presLayoutVars>
      </dgm:prSet>
      <dgm:spPr/>
    </dgm:pt>
    <dgm:pt modelId="{08EDDA7C-E1B0-426A-8F33-4C971DC7D783}" type="pres">
      <dgm:prSet presAssocID="{5AB5DDDC-9962-4208-A4B6-8B37B403E5CE}" presName="horzTwo" presStyleCnt="0"/>
      <dgm:spPr/>
    </dgm:pt>
  </dgm:ptLst>
  <dgm:cxnLst>
    <dgm:cxn modelId="{FF7A2911-8883-440B-AB58-64AC7AC13F84}" type="presOf" srcId="{9E528B54-EE36-45C6-B590-E524FC933C0A}" destId="{E8BB8189-B9D8-4704-BCE0-2AA42DB9914B}" srcOrd="0" destOrd="0" presId="urn:microsoft.com/office/officeart/2005/8/layout/hierarchy4"/>
    <dgm:cxn modelId="{38900615-DBCB-497B-8A81-010208EE2727}" type="presOf" srcId="{233AD56E-EF3E-4516-829D-30FB6D31E2FC}" destId="{FCE2B68B-BE15-49A0-AAE1-2822E104CE2D}" srcOrd="0" destOrd="0" presId="urn:microsoft.com/office/officeart/2005/8/layout/hierarchy4"/>
    <dgm:cxn modelId="{462E7616-7BF6-4049-AA1D-461E54A86E84}" type="presOf" srcId="{A00282B9-77AF-44B7-91A9-9BC084E44E86}" destId="{E538D7CD-103B-4413-9A96-235FC82117A4}" srcOrd="0" destOrd="0" presId="urn:microsoft.com/office/officeart/2005/8/layout/hierarchy4"/>
    <dgm:cxn modelId="{9CDC1323-14CB-42AD-81C4-BC0D87E5F392}" srcId="{A00282B9-77AF-44B7-91A9-9BC084E44E86}" destId="{8E452866-02BA-4ECA-A0EE-A012FE6CFA49}" srcOrd="1" destOrd="0" parTransId="{AC93D005-212A-4A50-8116-5F6EED4CE8A0}" sibTransId="{14FCDB24-0515-4FF3-8C84-1AE0EA8D5F05}"/>
    <dgm:cxn modelId="{4684E641-B837-4D72-A0C6-EB12B1E7D000}" type="presOf" srcId="{5AB5DDDC-9962-4208-A4B6-8B37B403E5CE}" destId="{1260155A-FDB2-4BE5-9763-403E2D7468B2}" srcOrd="0" destOrd="0" presId="urn:microsoft.com/office/officeart/2005/8/layout/hierarchy4"/>
    <dgm:cxn modelId="{EBFDA770-48B7-41F6-A409-2C3BFA3227AA}" srcId="{A00282B9-77AF-44B7-91A9-9BC084E44E86}" destId="{9E528B54-EE36-45C6-B590-E524FC933C0A}" srcOrd="0" destOrd="0" parTransId="{2248EACB-3CFD-4C6C-B2A0-356849BFEA36}" sibTransId="{8E85C43A-B93C-4C95-A595-FF63B3D82394}"/>
    <dgm:cxn modelId="{BC608BC4-A3AF-45E1-9CF0-6B7303E743F0}" srcId="{233AD56E-EF3E-4516-829D-30FB6D31E2FC}" destId="{A00282B9-77AF-44B7-91A9-9BC084E44E86}" srcOrd="0" destOrd="0" parTransId="{1BABEB02-C5DE-4EE0-8630-988A2A3D87CF}" sibTransId="{79239805-1D23-4B74-AFE9-EF6478F77B56}"/>
    <dgm:cxn modelId="{DEDB2ECE-A476-4879-9EB1-32F11C572BE8}" type="presOf" srcId="{8E452866-02BA-4ECA-A0EE-A012FE6CFA49}" destId="{60B36294-BBF0-4BAB-B1B5-C03D7F8BF7EE}" srcOrd="0" destOrd="0" presId="urn:microsoft.com/office/officeart/2005/8/layout/hierarchy4"/>
    <dgm:cxn modelId="{41E815F1-5D2F-43E3-BA95-D019E025F55C}" srcId="{A00282B9-77AF-44B7-91A9-9BC084E44E86}" destId="{5AB5DDDC-9962-4208-A4B6-8B37B403E5CE}" srcOrd="2" destOrd="0" parTransId="{12CBEC92-DC3D-43FF-8767-6CDDC184D125}" sibTransId="{8E91170E-2394-4793-93E1-52D62243E903}"/>
    <dgm:cxn modelId="{D977AB57-B5FB-4CFB-91CF-AB1C6EA0635D}" type="presParOf" srcId="{FCE2B68B-BE15-49A0-AAE1-2822E104CE2D}" destId="{DE483A25-459D-4B43-AAF6-997D9A4AF15A}" srcOrd="0" destOrd="0" presId="urn:microsoft.com/office/officeart/2005/8/layout/hierarchy4"/>
    <dgm:cxn modelId="{FCBA055C-36FE-42E7-8481-AC9F31DF7635}" type="presParOf" srcId="{DE483A25-459D-4B43-AAF6-997D9A4AF15A}" destId="{E538D7CD-103B-4413-9A96-235FC82117A4}" srcOrd="0" destOrd="0" presId="urn:microsoft.com/office/officeart/2005/8/layout/hierarchy4"/>
    <dgm:cxn modelId="{8ECB6909-45F6-4F4A-98F5-6B69CC5861B4}" type="presParOf" srcId="{DE483A25-459D-4B43-AAF6-997D9A4AF15A}" destId="{DBDF45E2-E617-4A21-86AA-065E07A0F265}" srcOrd="1" destOrd="0" presId="urn:microsoft.com/office/officeart/2005/8/layout/hierarchy4"/>
    <dgm:cxn modelId="{9C9662AA-C761-4E19-917A-CFCD348C6FE5}" type="presParOf" srcId="{DE483A25-459D-4B43-AAF6-997D9A4AF15A}" destId="{E25EA442-339B-4B91-8CC9-D94CB604472B}" srcOrd="2" destOrd="0" presId="urn:microsoft.com/office/officeart/2005/8/layout/hierarchy4"/>
    <dgm:cxn modelId="{27967AA2-B2E7-43C8-A188-D47DB0C516AD}" type="presParOf" srcId="{E25EA442-339B-4B91-8CC9-D94CB604472B}" destId="{793075FB-A6FC-49AC-87A7-4FCA8B7E8E51}" srcOrd="0" destOrd="0" presId="urn:microsoft.com/office/officeart/2005/8/layout/hierarchy4"/>
    <dgm:cxn modelId="{84BB32BA-676C-480C-8EA9-DEEBCE5C6C74}" type="presParOf" srcId="{793075FB-A6FC-49AC-87A7-4FCA8B7E8E51}" destId="{E8BB8189-B9D8-4704-BCE0-2AA42DB9914B}" srcOrd="0" destOrd="0" presId="urn:microsoft.com/office/officeart/2005/8/layout/hierarchy4"/>
    <dgm:cxn modelId="{79CA5354-304F-44CC-BE1E-F1FBCCA91B48}" type="presParOf" srcId="{793075FB-A6FC-49AC-87A7-4FCA8B7E8E51}" destId="{1FD6EB2A-6466-40D2-89BF-B8DBBA55A3A0}" srcOrd="1" destOrd="0" presId="urn:microsoft.com/office/officeart/2005/8/layout/hierarchy4"/>
    <dgm:cxn modelId="{EB36B7CA-42D1-480D-A183-646F436F3B52}" type="presParOf" srcId="{E25EA442-339B-4B91-8CC9-D94CB604472B}" destId="{74D42002-7814-4FAC-A77F-731FA30D988E}" srcOrd="1" destOrd="0" presId="urn:microsoft.com/office/officeart/2005/8/layout/hierarchy4"/>
    <dgm:cxn modelId="{85AD1C2F-0FD4-480E-A08C-3C9943657ED8}" type="presParOf" srcId="{E25EA442-339B-4B91-8CC9-D94CB604472B}" destId="{BFF53339-E736-4214-B974-B23B5B55D284}" srcOrd="2" destOrd="0" presId="urn:microsoft.com/office/officeart/2005/8/layout/hierarchy4"/>
    <dgm:cxn modelId="{F6E32A3B-924D-406A-9F2A-3208107B846D}" type="presParOf" srcId="{BFF53339-E736-4214-B974-B23B5B55D284}" destId="{60B36294-BBF0-4BAB-B1B5-C03D7F8BF7EE}" srcOrd="0" destOrd="0" presId="urn:microsoft.com/office/officeart/2005/8/layout/hierarchy4"/>
    <dgm:cxn modelId="{303245AE-0F4A-4421-97F9-E5F2E251393B}" type="presParOf" srcId="{BFF53339-E736-4214-B974-B23B5B55D284}" destId="{B1A0EEEC-DF1F-4A48-8273-3709B6E30EB3}" srcOrd="1" destOrd="0" presId="urn:microsoft.com/office/officeart/2005/8/layout/hierarchy4"/>
    <dgm:cxn modelId="{7D1B8C82-9FBF-45BA-B0D9-8A9C831AA32F}" type="presParOf" srcId="{E25EA442-339B-4B91-8CC9-D94CB604472B}" destId="{EE166BB3-BEA0-48F3-B535-F8B0B4429650}" srcOrd="3" destOrd="0" presId="urn:microsoft.com/office/officeart/2005/8/layout/hierarchy4"/>
    <dgm:cxn modelId="{EE16E00F-B545-4E5F-8A53-9B1A7E5F166C}" type="presParOf" srcId="{E25EA442-339B-4B91-8CC9-D94CB604472B}" destId="{2B845AE4-4DE0-4764-8357-216CC3B8709D}" srcOrd="4" destOrd="0" presId="urn:microsoft.com/office/officeart/2005/8/layout/hierarchy4"/>
    <dgm:cxn modelId="{F16DA808-9AAE-44B2-872A-E9C73AEDB717}" type="presParOf" srcId="{2B845AE4-4DE0-4764-8357-216CC3B8709D}" destId="{1260155A-FDB2-4BE5-9763-403E2D7468B2}" srcOrd="0" destOrd="0" presId="urn:microsoft.com/office/officeart/2005/8/layout/hierarchy4"/>
    <dgm:cxn modelId="{2DC5DC67-9F34-4F46-9B7E-D97FD338535A}" type="presParOf" srcId="{2B845AE4-4DE0-4764-8357-216CC3B8709D}" destId="{08EDDA7C-E1B0-426A-8F33-4C971DC7D78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E83314-11CB-4155-817A-7E423C928042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r-HR"/>
        </a:p>
      </dgm:t>
    </dgm:pt>
    <dgm:pt modelId="{7108BF52-344F-48C3-9E8B-04BB9915E79A}">
      <dgm:prSet phldrT="[Tekst]"/>
      <dgm:spPr/>
      <dgm:t>
        <a:bodyPr/>
        <a:lstStyle/>
        <a:p>
          <a:r>
            <a:rPr lang="hr-HR" dirty="0"/>
            <a:t>SNEP2JUNIOR</a:t>
          </a:r>
        </a:p>
      </dgm:t>
    </dgm:pt>
    <dgm:pt modelId="{90933B74-DEE5-4DC5-A050-E29D21EC133E}" type="parTrans" cxnId="{905EF52B-3F3F-4967-8A92-63BF825707D6}">
      <dgm:prSet/>
      <dgm:spPr/>
      <dgm:t>
        <a:bodyPr/>
        <a:lstStyle/>
        <a:p>
          <a:endParaRPr lang="hr-HR"/>
        </a:p>
      </dgm:t>
    </dgm:pt>
    <dgm:pt modelId="{9D55ED6A-F3F7-4F79-9726-9B06BE41D7CB}" type="sibTrans" cxnId="{905EF52B-3F3F-4967-8A92-63BF825707D6}">
      <dgm:prSet/>
      <dgm:spPr/>
      <dgm:t>
        <a:bodyPr/>
        <a:lstStyle/>
        <a:p>
          <a:endParaRPr lang="hr-HR"/>
        </a:p>
      </dgm:t>
    </dgm:pt>
    <dgm:pt modelId="{DF09CF0A-870E-4C96-8EB3-C6D37F767BFE}">
      <dgm:prSet phldrT="[Tekst]"/>
      <dgm:spPr/>
      <dgm:t>
        <a:bodyPr/>
        <a:lstStyle/>
        <a:p>
          <a:r>
            <a:rPr lang="hr-HR" dirty="0"/>
            <a:t>HIGIJENOM DO ZDRAVLJA</a:t>
          </a:r>
        </a:p>
      </dgm:t>
    </dgm:pt>
    <dgm:pt modelId="{195A9F2C-74D6-4E7A-8E52-CD2FCEA2BEF5}" type="parTrans" cxnId="{3C8E0E20-B87A-4DAD-88BD-C5C05C6200FD}">
      <dgm:prSet/>
      <dgm:spPr/>
      <dgm:t>
        <a:bodyPr/>
        <a:lstStyle/>
        <a:p>
          <a:endParaRPr lang="hr-HR"/>
        </a:p>
      </dgm:t>
    </dgm:pt>
    <dgm:pt modelId="{F373E08E-1145-4A80-814D-D37D1FE8E325}" type="sibTrans" cxnId="{3C8E0E20-B87A-4DAD-88BD-C5C05C6200FD}">
      <dgm:prSet/>
      <dgm:spPr/>
      <dgm:t>
        <a:bodyPr/>
        <a:lstStyle/>
        <a:p>
          <a:endParaRPr lang="hr-HR"/>
        </a:p>
      </dgm:t>
    </dgm:pt>
    <dgm:pt modelId="{3CD5FDFF-48D3-4C6B-A2D0-F51D66629767}">
      <dgm:prSet phldrT="[Tekst]"/>
      <dgm:spPr/>
      <dgm:t>
        <a:bodyPr/>
        <a:lstStyle/>
        <a:p>
          <a:r>
            <a:rPr lang="hr-HR" dirty="0"/>
            <a:t>UČIMO ZAJEDNO 8</a:t>
          </a:r>
        </a:p>
      </dgm:t>
    </dgm:pt>
    <dgm:pt modelId="{FE0804D1-0CF1-42C2-B7E2-30C2C74FD717}" type="parTrans" cxnId="{099CF81F-8E20-4270-881D-B12E328B2A0A}">
      <dgm:prSet/>
      <dgm:spPr/>
      <dgm:t>
        <a:bodyPr/>
        <a:lstStyle/>
        <a:p>
          <a:endParaRPr lang="hr-HR"/>
        </a:p>
      </dgm:t>
    </dgm:pt>
    <dgm:pt modelId="{DE62AD27-2A1B-40A6-BCEA-FE32933E4CC5}" type="sibTrans" cxnId="{099CF81F-8E20-4270-881D-B12E328B2A0A}">
      <dgm:prSet/>
      <dgm:spPr/>
      <dgm:t>
        <a:bodyPr/>
        <a:lstStyle/>
        <a:p>
          <a:endParaRPr lang="hr-HR"/>
        </a:p>
      </dgm:t>
    </dgm:pt>
    <dgm:pt modelId="{8562B9F0-71C8-4FC6-938D-E79AAB315018}">
      <dgm:prSet phldrT="[Tekst]"/>
      <dgm:spPr/>
      <dgm:t>
        <a:bodyPr/>
        <a:lstStyle/>
        <a:p>
          <a:r>
            <a:rPr lang="hr-HR" dirty="0"/>
            <a:t>DA SAM JA UČITELJ</a:t>
          </a:r>
        </a:p>
      </dgm:t>
    </dgm:pt>
    <dgm:pt modelId="{7C753DB4-1F51-4CCF-B655-7BFF5CC59DB1}" type="parTrans" cxnId="{696F579B-011D-4C1E-BEB9-F43E787C9142}">
      <dgm:prSet/>
      <dgm:spPr/>
      <dgm:t>
        <a:bodyPr/>
        <a:lstStyle/>
        <a:p>
          <a:endParaRPr lang="hr-HR"/>
        </a:p>
      </dgm:t>
    </dgm:pt>
    <dgm:pt modelId="{04C725DB-B43A-447C-8409-3BAE9B58B620}" type="sibTrans" cxnId="{696F579B-011D-4C1E-BEB9-F43E787C9142}">
      <dgm:prSet/>
      <dgm:spPr/>
      <dgm:t>
        <a:bodyPr/>
        <a:lstStyle/>
        <a:p>
          <a:endParaRPr lang="hr-HR"/>
        </a:p>
      </dgm:t>
    </dgm:pt>
    <dgm:pt modelId="{0D7C3E4B-2B7D-4C26-94C4-EFEF96758271}">
      <dgm:prSet phldrT="[Tekst]"/>
      <dgm:spPr/>
      <dgm:t>
        <a:bodyPr/>
        <a:lstStyle/>
        <a:p>
          <a:r>
            <a:rPr lang="hr-HR" dirty="0"/>
            <a:t>IGROM DO ZNANJA</a:t>
          </a:r>
        </a:p>
      </dgm:t>
    </dgm:pt>
    <dgm:pt modelId="{00720232-CB8D-42E0-A029-F90C68C79F31}" type="parTrans" cxnId="{6B796A47-8D52-43D1-8C20-05C973B58BFB}">
      <dgm:prSet/>
      <dgm:spPr/>
      <dgm:t>
        <a:bodyPr/>
        <a:lstStyle/>
        <a:p>
          <a:endParaRPr lang="hr-HR"/>
        </a:p>
      </dgm:t>
    </dgm:pt>
    <dgm:pt modelId="{12B6037B-726D-41BF-8AFA-D537593C08C7}" type="sibTrans" cxnId="{6B796A47-8D52-43D1-8C20-05C973B58BFB}">
      <dgm:prSet/>
      <dgm:spPr/>
      <dgm:t>
        <a:bodyPr/>
        <a:lstStyle/>
        <a:p>
          <a:endParaRPr lang="hr-HR"/>
        </a:p>
      </dgm:t>
    </dgm:pt>
    <dgm:pt modelId="{F3FDC218-3951-4382-89DC-25CA70899F00}">
      <dgm:prSet phldrT="[Tekst]"/>
      <dgm:spPr/>
      <dgm:t>
        <a:bodyPr/>
        <a:lstStyle/>
        <a:p>
          <a:r>
            <a:rPr lang="hr-HR"/>
            <a:t>ŠKOLSKA SHEMA</a:t>
          </a:r>
          <a:endParaRPr lang="hr-HR" dirty="0"/>
        </a:p>
      </dgm:t>
    </dgm:pt>
    <dgm:pt modelId="{5A22A84D-C16F-408D-8219-A0CA9D7C9A2F}" type="parTrans" cxnId="{EB9ED180-E4E8-4A1D-A6E8-FE9E4FFFE983}">
      <dgm:prSet/>
      <dgm:spPr/>
      <dgm:t>
        <a:bodyPr/>
        <a:lstStyle/>
        <a:p>
          <a:endParaRPr lang="hr-HR"/>
        </a:p>
      </dgm:t>
    </dgm:pt>
    <dgm:pt modelId="{88FCBC01-CFBA-45C5-86C0-299447A96224}" type="sibTrans" cxnId="{EB9ED180-E4E8-4A1D-A6E8-FE9E4FFFE983}">
      <dgm:prSet/>
      <dgm:spPr/>
      <dgm:t>
        <a:bodyPr/>
        <a:lstStyle/>
        <a:p>
          <a:endParaRPr lang="hr-HR"/>
        </a:p>
      </dgm:t>
    </dgm:pt>
    <dgm:pt modelId="{3BCAFF16-B39A-48E7-B9BD-3BE610FE0721}" type="pres">
      <dgm:prSet presAssocID="{36E83314-11CB-4155-817A-7E423C928042}" presName="diagram" presStyleCnt="0">
        <dgm:presLayoutVars>
          <dgm:dir/>
          <dgm:resizeHandles val="exact"/>
        </dgm:presLayoutVars>
      </dgm:prSet>
      <dgm:spPr/>
    </dgm:pt>
    <dgm:pt modelId="{D90BE721-DEF6-4D81-9D9D-1DFD875E9CCE}" type="pres">
      <dgm:prSet presAssocID="{7108BF52-344F-48C3-9E8B-04BB9915E79A}" presName="node" presStyleLbl="node1" presStyleIdx="0" presStyleCnt="6">
        <dgm:presLayoutVars>
          <dgm:bulletEnabled val="1"/>
        </dgm:presLayoutVars>
      </dgm:prSet>
      <dgm:spPr/>
    </dgm:pt>
    <dgm:pt modelId="{369888BE-1129-4814-9220-3EA4C6C3DEE3}" type="pres">
      <dgm:prSet presAssocID="{9D55ED6A-F3F7-4F79-9726-9B06BE41D7CB}" presName="sibTrans" presStyleCnt="0"/>
      <dgm:spPr/>
    </dgm:pt>
    <dgm:pt modelId="{9A8F94C7-8C82-4362-94F9-4B46DB382320}" type="pres">
      <dgm:prSet presAssocID="{DF09CF0A-870E-4C96-8EB3-C6D37F767BFE}" presName="node" presStyleLbl="node1" presStyleIdx="1" presStyleCnt="6">
        <dgm:presLayoutVars>
          <dgm:bulletEnabled val="1"/>
        </dgm:presLayoutVars>
      </dgm:prSet>
      <dgm:spPr/>
    </dgm:pt>
    <dgm:pt modelId="{55E211DD-3D29-49DA-8BEE-953A795656A2}" type="pres">
      <dgm:prSet presAssocID="{F373E08E-1145-4A80-814D-D37D1FE8E325}" presName="sibTrans" presStyleCnt="0"/>
      <dgm:spPr/>
    </dgm:pt>
    <dgm:pt modelId="{C4B28DA8-D989-46AF-88DD-BA796ABDC614}" type="pres">
      <dgm:prSet presAssocID="{3CD5FDFF-48D3-4C6B-A2D0-F51D66629767}" presName="node" presStyleLbl="node1" presStyleIdx="2" presStyleCnt="6">
        <dgm:presLayoutVars>
          <dgm:bulletEnabled val="1"/>
        </dgm:presLayoutVars>
      </dgm:prSet>
      <dgm:spPr/>
    </dgm:pt>
    <dgm:pt modelId="{0AC13969-0F84-454F-9B42-F3C1AAED601D}" type="pres">
      <dgm:prSet presAssocID="{DE62AD27-2A1B-40A6-BCEA-FE32933E4CC5}" presName="sibTrans" presStyleCnt="0"/>
      <dgm:spPr/>
    </dgm:pt>
    <dgm:pt modelId="{A13C847A-CC04-4B32-9B89-4D39DD4C971E}" type="pres">
      <dgm:prSet presAssocID="{8562B9F0-71C8-4FC6-938D-E79AAB315018}" presName="node" presStyleLbl="node1" presStyleIdx="3" presStyleCnt="6" custLinFactNeighborX="-53841">
        <dgm:presLayoutVars>
          <dgm:bulletEnabled val="1"/>
        </dgm:presLayoutVars>
      </dgm:prSet>
      <dgm:spPr/>
    </dgm:pt>
    <dgm:pt modelId="{EF71F31A-7B50-4087-B6C1-36F9BEBF6A41}" type="pres">
      <dgm:prSet presAssocID="{04C725DB-B43A-447C-8409-3BAE9B58B620}" presName="sibTrans" presStyleCnt="0"/>
      <dgm:spPr/>
    </dgm:pt>
    <dgm:pt modelId="{D6A49815-B9D8-4A49-A968-D8FA9D2C49BF}" type="pres">
      <dgm:prSet presAssocID="{0D7C3E4B-2B7D-4C26-94C4-EFEF96758271}" presName="node" presStyleLbl="node1" presStyleIdx="4" presStyleCnt="6" custLinFactNeighborX="0" custLinFactNeighborY="1144">
        <dgm:presLayoutVars>
          <dgm:bulletEnabled val="1"/>
        </dgm:presLayoutVars>
      </dgm:prSet>
      <dgm:spPr/>
    </dgm:pt>
    <dgm:pt modelId="{B54D7912-578F-41B8-9B23-1DA0D0189E8B}" type="pres">
      <dgm:prSet presAssocID="{12B6037B-726D-41BF-8AFA-D537593C08C7}" presName="sibTrans" presStyleCnt="0"/>
      <dgm:spPr/>
    </dgm:pt>
    <dgm:pt modelId="{465B5E1B-C058-4AB1-B37C-A0A89B811F85}" type="pres">
      <dgm:prSet presAssocID="{F3FDC218-3951-4382-89DC-25CA70899F00}" presName="node" presStyleLbl="node1" presStyleIdx="5" presStyleCnt="6">
        <dgm:presLayoutVars>
          <dgm:bulletEnabled val="1"/>
        </dgm:presLayoutVars>
      </dgm:prSet>
      <dgm:spPr/>
    </dgm:pt>
  </dgm:ptLst>
  <dgm:cxnLst>
    <dgm:cxn modelId="{A2633709-DB9F-4BB8-84CF-B47E51331263}" type="presOf" srcId="{F3FDC218-3951-4382-89DC-25CA70899F00}" destId="{465B5E1B-C058-4AB1-B37C-A0A89B811F85}" srcOrd="0" destOrd="0" presId="urn:microsoft.com/office/officeart/2005/8/layout/default"/>
    <dgm:cxn modelId="{B361511E-6C56-43AC-AAE5-00C8C18183AA}" type="presOf" srcId="{0D7C3E4B-2B7D-4C26-94C4-EFEF96758271}" destId="{D6A49815-B9D8-4A49-A968-D8FA9D2C49BF}" srcOrd="0" destOrd="0" presId="urn:microsoft.com/office/officeart/2005/8/layout/default"/>
    <dgm:cxn modelId="{099CF81F-8E20-4270-881D-B12E328B2A0A}" srcId="{36E83314-11CB-4155-817A-7E423C928042}" destId="{3CD5FDFF-48D3-4C6B-A2D0-F51D66629767}" srcOrd="2" destOrd="0" parTransId="{FE0804D1-0CF1-42C2-B7E2-30C2C74FD717}" sibTransId="{DE62AD27-2A1B-40A6-BCEA-FE32933E4CC5}"/>
    <dgm:cxn modelId="{3C8E0E20-B87A-4DAD-88BD-C5C05C6200FD}" srcId="{36E83314-11CB-4155-817A-7E423C928042}" destId="{DF09CF0A-870E-4C96-8EB3-C6D37F767BFE}" srcOrd="1" destOrd="0" parTransId="{195A9F2C-74D6-4E7A-8E52-CD2FCEA2BEF5}" sibTransId="{F373E08E-1145-4A80-814D-D37D1FE8E325}"/>
    <dgm:cxn modelId="{905EF52B-3F3F-4967-8A92-63BF825707D6}" srcId="{36E83314-11CB-4155-817A-7E423C928042}" destId="{7108BF52-344F-48C3-9E8B-04BB9915E79A}" srcOrd="0" destOrd="0" parTransId="{90933B74-DEE5-4DC5-A050-E29D21EC133E}" sibTransId="{9D55ED6A-F3F7-4F79-9726-9B06BE41D7CB}"/>
    <dgm:cxn modelId="{5012CB3D-2E63-4A22-B9C7-B77281DE2F2B}" type="presOf" srcId="{36E83314-11CB-4155-817A-7E423C928042}" destId="{3BCAFF16-B39A-48E7-B9BD-3BE610FE0721}" srcOrd="0" destOrd="0" presId="urn:microsoft.com/office/officeart/2005/8/layout/default"/>
    <dgm:cxn modelId="{35C13647-954E-4E5A-B54F-23392B039F2D}" type="presOf" srcId="{DF09CF0A-870E-4C96-8EB3-C6D37F767BFE}" destId="{9A8F94C7-8C82-4362-94F9-4B46DB382320}" srcOrd="0" destOrd="0" presId="urn:microsoft.com/office/officeart/2005/8/layout/default"/>
    <dgm:cxn modelId="{6B796A47-8D52-43D1-8C20-05C973B58BFB}" srcId="{36E83314-11CB-4155-817A-7E423C928042}" destId="{0D7C3E4B-2B7D-4C26-94C4-EFEF96758271}" srcOrd="4" destOrd="0" parTransId="{00720232-CB8D-42E0-A029-F90C68C79F31}" sibTransId="{12B6037B-726D-41BF-8AFA-D537593C08C7}"/>
    <dgm:cxn modelId="{0E1F3680-F3F9-49B3-B29F-120A4C56D0BD}" type="presOf" srcId="{3CD5FDFF-48D3-4C6B-A2D0-F51D66629767}" destId="{C4B28DA8-D989-46AF-88DD-BA796ABDC614}" srcOrd="0" destOrd="0" presId="urn:microsoft.com/office/officeart/2005/8/layout/default"/>
    <dgm:cxn modelId="{EB9ED180-E4E8-4A1D-A6E8-FE9E4FFFE983}" srcId="{36E83314-11CB-4155-817A-7E423C928042}" destId="{F3FDC218-3951-4382-89DC-25CA70899F00}" srcOrd="5" destOrd="0" parTransId="{5A22A84D-C16F-408D-8219-A0CA9D7C9A2F}" sibTransId="{88FCBC01-CFBA-45C5-86C0-299447A96224}"/>
    <dgm:cxn modelId="{FFEF758F-54F8-4137-B658-36D7DAA6917B}" type="presOf" srcId="{8562B9F0-71C8-4FC6-938D-E79AAB315018}" destId="{A13C847A-CC04-4B32-9B89-4D39DD4C971E}" srcOrd="0" destOrd="0" presId="urn:microsoft.com/office/officeart/2005/8/layout/default"/>
    <dgm:cxn modelId="{696F579B-011D-4C1E-BEB9-F43E787C9142}" srcId="{36E83314-11CB-4155-817A-7E423C928042}" destId="{8562B9F0-71C8-4FC6-938D-E79AAB315018}" srcOrd="3" destOrd="0" parTransId="{7C753DB4-1F51-4CCF-B655-7BFF5CC59DB1}" sibTransId="{04C725DB-B43A-447C-8409-3BAE9B58B620}"/>
    <dgm:cxn modelId="{43165EBB-4370-481B-985B-5F0758B7D721}" type="presOf" srcId="{7108BF52-344F-48C3-9E8B-04BB9915E79A}" destId="{D90BE721-DEF6-4D81-9D9D-1DFD875E9CCE}" srcOrd="0" destOrd="0" presId="urn:microsoft.com/office/officeart/2005/8/layout/default"/>
    <dgm:cxn modelId="{2705ECAA-58CE-43DF-B9C8-2AE24821FB75}" type="presParOf" srcId="{3BCAFF16-B39A-48E7-B9BD-3BE610FE0721}" destId="{D90BE721-DEF6-4D81-9D9D-1DFD875E9CCE}" srcOrd="0" destOrd="0" presId="urn:microsoft.com/office/officeart/2005/8/layout/default"/>
    <dgm:cxn modelId="{F9634A8B-B831-43CD-9A56-26439D1988EA}" type="presParOf" srcId="{3BCAFF16-B39A-48E7-B9BD-3BE610FE0721}" destId="{369888BE-1129-4814-9220-3EA4C6C3DEE3}" srcOrd="1" destOrd="0" presId="urn:microsoft.com/office/officeart/2005/8/layout/default"/>
    <dgm:cxn modelId="{A86833CB-D577-4737-84C2-F21DAB3FC2A2}" type="presParOf" srcId="{3BCAFF16-B39A-48E7-B9BD-3BE610FE0721}" destId="{9A8F94C7-8C82-4362-94F9-4B46DB382320}" srcOrd="2" destOrd="0" presId="urn:microsoft.com/office/officeart/2005/8/layout/default"/>
    <dgm:cxn modelId="{831AD651-D3B8-4696-9DF7-2E1EEF74F32B}" type="presParOf" srcId="{3BCAFF16-B39A-48E7-B9BD-3BE610FE0721}" destId="{55E211DD-3D29-49DA-8BEE-953A795656A2}" srcOrd="3" destOrd="0" presId="urn:microsoft.com/office/officeart/2005/8/layout/default"/>
    <dgm:cxn modelId="{4FFE1DD7-B13C-4915-A13E-6D447BB40F19}" type="presParOf" srcId="{3BCAFF16-B39A-48E7-B9BD-3BE610FE0721}" destId="{C4B28DA8-D989-46AF-88DD-BA796ABDC614}" srcOrd="4" destOrd="0" presId="urn:microsoft.com/office/officeart/2005/8/layout/default"/>
    <dgm:cxn modelId="{37593CC3-03F5-467A-9E54-12D8E7D02EBB}" type="presParOf" srcId="{3BCAFF16-B39A-48E7-B9BD-3BE610FE0721}" destId="{0AC13969-0F84-454F-9B42-F3C1AAED601D}" srcOrd="5" destOrd="0" presId="urn:microsoft.com/office/officeart/2005/8/layout/default"/>
    <dgm:cxn modelId="{E32722CC-9144-46F5-9790-6B3951C75554}" type="presParOf" srcId="{3BCAFF16-B39A-48E7-B9BD-3BE610FE0721}" destId="{A13C847A-CC04-4B32-9B89-4D39DD4C971E}" srcOrd="6" destOrd="0" presId="urn:microsoft.com/office/officeart/2005/8/layout/default"/>
    <dgm:cxn modelId="{DCA102FC-65B5-4FAC-A8A8-C1E08EA42B70}" type="presParOf" srcId="{3BCAFF16-B39A-48E7-B9BD-3BE610FE0721}" destId="{EF71F31A-7B50-4087-B6C1-36F9BEBF6A41}" srcOrd="7" destOrd="0" presId="urn:microsoft.com/office/officeart/2005/8/layout/default"/>
    <dgm:cxn modelId="{DC6FB476-FF6C-4426-BCE4-FD13CB1C7F2B}" type="presParOf" srcId="{3BCAFF16-B39A-48E7-B9BD-3BE610FE0721}" destId="{D6A49815-B9D8-4A49-A968-D8FA9D2C49BF}" srcOrd="8" destOrd="0" presId="urn:microsoft.com/office/officeart/2005/8/layout/default"/>
    <dgm:cxn modelId="{34942112-E4CF-41C0-815E-6373E2379B5F}" type="presParOf" srcId="{3BCAFF16-B39A-48E7-B9BD-3BE610FE0721}" destId="{B54D7912-578F-41B8-9B23-1DA0D0189E8B}" srcOrd="9" destOrd="0" presId="urn:microsoft.com/office/officeart/2005/8/layout/default"/>
    <dgm:cxn modelId="{4C12B3D5-4F4A-45A2-A0FB-6451B3CFA1B7}" type="presParOf" srcId="{3BCAFF16-B39A-48E7-B9BD-3BE610FE0721}" destId="{465B5E1B-C058-4AB1-B37C-A0A89B811F8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8D7CD-103B-4413-9A96-235FC82117A4}">
      <dsp:nvSpPr>
        <dsp:cNvPr id="0" name=""/>
        <dsp:cNvSpPr/>
      </dsp:nvSpPr>
      <dsp:spPr>
        <a:xfrm>
          <a:off x="2951" y="0"/>
          <a:ext cx="8206304" cy="210343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F81BD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35280" tIns="335280" rIns="335280" bIns="335280" numCol="1" spcCol="1270" anchor="ctr" anchorCtr="0">
          <a:noAutofit/>
        </a:bodyPr>
        <a:lstStyle/>
        <a:p>
          <a:pPr marL="0" lvl="0" indent="0" algn="ctr" defTabSz="3911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88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4,38</a:t>
          </a:r>
          <a:br>
            <a:rPr lang="hr-HR" sz="88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</a:br>
          <a:endParaRPr lang="hr-HR" sz="6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64558" y="61607"/>
        <a:ext cx="8083090" cy="1980218"/>
      </dsp:txXfrm>
    </dsp:sp>
    <dsp:sp modelId="{E8BB8189-B9D8-4704-BCE0-2AA42DB9914B}">
      <dsp:nvSpPr>
        <dsp:cNvPr id="0" name=""/>
        <dsp:cNvSpPr/>
      </dsp:nvSpPr>
      <dsp:spPr>
        <a:xfrm>
          <a:off x="2951" y="2322929"/>
          <a:ext cx="2590373" cy="210343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C0504D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8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MŠ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8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4,40</a:t>
          </a:r>
        </a:p>
      </dsp:txBody>
      <dsp:txXfrm>
        <a:off x="64558" y="2384536"/>
        <a:ext cx="2467159" cy="1980218"/>
      </dsp:txXfrm>
    </dsp:sp>
    <dsp:sp modelId="{60B36294-BBF0-4BAB-B1B5-C03D7F8BF7EE}">
      <dsp:nvSpPr>
        <dsp:cNvPr id="0" name=""/>
        <dsp:cNvSpPr/>
      </dsp:nvSpPr>
      <dsp:spPr>
        <a:xfrm>
          <a:off x="2810916" y="2322929"/>
          <a:ext cx="2590373" cy="210343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C0504D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8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PŠ LAĐ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8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4,39</a:t>
          </a:r>
        </a:p>
      </dsp:txBody>
      <dsp:txXfrm>
        <a:off x="2872523" y="2384536"/>
        <a:ext cx="2467159" cy="1980218"/>
      </dsp:txXfrm>
    </dsp:sp>
    <dsp:sp modelId="{1260155A-FDB2-4BE5-9763-403E2D7468B2}">
      <dsp:nvSpPr>
        <dsp:cNvPr id="0" name=""/>
        <dsp:cNvSpPr/>
      </dsp:nvSpPr>
      <dsp:spPr>
        <a:xfrm>
          <a:off x="5618881" y="2322929"/>
          <a:ext cx="2590373" cy="210343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C0504D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8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PŠ BN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4,37</a:t>
          </a:r>
        </a:p>
      </dsp:txBody>
      <dsp:txXfrm>
        <a:off x="5680488" y="2384536"/>
        <a:ext cx="2467159" cy="19802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0BE721-DEF6-4D81-9D9D-1DFD875E9CCE}">
      <dsp:nvSpPr>
        <dsp:cNvPr id="0" name=""/>
        <dsp:cNvSpPr/>
      </dsp:nvSpPr>
      <dsp:spPr>
        <a:xfrm>
          <a:off x="397549" y="1960"/>
          <a:ext cx="2751906" cy="16511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/>
            <a:t>SNEP2JUNIOR</a:t>
          </a:r>
        </a:p>
      </dsp:txBody>
      <dsp:txXfrm>
        <a:off x="397549" y="1960"/>
        <a:ext cx="2751906" cy="1651143"/>
      </dsp:txXfrm>
    </dsp:sp>
    <dsp:sp modelId="{9A8F94C7-8C82-4362-94F9-4B46DB382320}">
      <dsp:nvSpPr>
        <dsp:cNvPr id="0" name=""/>
        <dsp:cNvSpPr/>
      </dsp:nvSpPr>
      <dsp:spPr>
        <a:xfrm>
          <a:off x="3424646" y="1960"/>
          <a:ext cx="2751906" cy="165114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/>
            <a:t>HIGIJENOM DO ZDRAVLJA</a:t>
          </a:r>
        </a:p>
      </dsp:txBody>
      <dsp:txXfrm>
        <a:off x="3424646" y="1960"/>
        <a:ext cx="2751906" cy="1651143"/>
      </dsp:txXfrm>
    </dsp:sp>
    <dsp:sp modelId="{C4B28DA8-D989-46AF-88DD-BA796ABDC614}">
      <dsp:nvSpPr>
        <dsp:cNvPr id="0" name=""/>
        <dsp:cNvSpPr/>
      </dsp:nvSpPr>
      <dsp:spPr>
        <a:xfrm>
          <a:off x="6451743" y="1960"/>
          <a:ext cx="2751906" cy="165114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/>
            <a:t>UČIMO ZAJEDNO 8</a:t>
          </a:r>
        </a:p>
      </dsp:txBody>
      <dsp:txXfrm>
        <a:off x="6451743" y="1960"/>
        <a:ext cx="2751906" cy="1651143"/>
      </dsp:txXfrm>
    </dsp:sp>
    <dsp:sp modelId="{A13C847A-CC04-4B32-9B89-4D39DD4C971E}">
      <dsp:nvSpPr>
        <dsp:cNvPr id="0" name=""/>
        <dsp:cNvSpPr/>
      </dsp:nvSpPr>
      <dsp:spPr>
        <a:xfrm>
          <a:off x="0" y="1928295"/>
          <a:ext cx="2751906" cy="16511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/>
            <a:t>DA SAM JA UČITELJ</a:t>
          </a:r>
        </a:p>
      </dsp:txBody>
      <dsp:txXfrm>
        <a:off x="0" y="1928295"/>
        <a:ext cx="2751906" cy="1651143"/>
      </dsp:txXfrm>
    </dsp:sp>
    <dsp:sp modelId="{D6A49815-B9D8-4A49-A968-D8FA9D2C49BF}">
      <dsp:nvSpPr>
        <dsp:cNvPr id="0" name=""/>
        <dsp:cNvSpPr/>
      </dsp:nvSpPr>
      <dsp:spPr>
        <a:xfrm>
          <a:off x="3424646" y="1930256"/>
          <a:ext cx="2751906" cy="165114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/>
            <a:t>IGROM DO ZNANJA</a:t>
          </a:r>
        </a:p>
      </dsp:txBody>
      <dsp:txXfrm>
        <a:off x="3424646" y="1930256"/>
        <a:ext cx="2751906" cy="1651143"/>
      </dsp:txXfrm>
    </dsp:sp>
    <dsp:sp modelId="{465B5E1B-C058-4AB1-B37C-A0A89B811F85}">
      <dsp:nvSpPr>
        <dsp:cNvPr id="0" name=""/>
        <dsp:cNvSpPr/>
      </dsp:nvSpPr>
      <dsp:spPr>
        <a:xfrm>
          <a:off x="6451743" y="1928295"/>
          <a:ext cx="2751906" cy="16511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/>
            <a:t>ŠKOLSKA SHEMA</a:t>
          </a:r>
          <a:endParaRPr lang="hr-HR" sz="3200" kern="1200" dirty="0"/>
        </a:p>
      </dsp:txBody>
      <dsp:txXfrm>
        <a:off x="6451743" y="1928295"/>
        <a:ext cx="2751906" cy="1651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Thursday, July 3,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8553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Thursday, July 3,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01820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Thursday, July 3,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54240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B1F42DB-D933-4228-91F4-180A6910DA52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2851854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DEDA768-5B68-4383-8C7C-2C65F3D2F248}" type="datetimeFigureOut">
              <a:rPr lang="hr-HR" smtClean="0"/>
              <a:t>3.7.2025.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F2BB74E-69B1-4133-A7A7-36ABB869B172}" type="slidenum">
              <a:rPr lang="hr-HR" smtClean="0"/>
              <a:t>‹#›</a:t>
            </a:fld>
            <a:endParaRPr lang="hr-H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877526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A768-5B68-4383-8C7C-2C65F3D2F248}" type="datetimeFigureOut">
              <a:rPr lang="hr-HR" smtClean="0"/>
              <a:t>3.7.2025.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B74E-69B1-4133-A7A7-36ABB869B17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1273160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EDA768-5B68-4383-8C7C-2C65F3D2F248}" type="datetimeFigureOut">
              <a:rPr lang="hr-HR" smtClean="0"/>
              <a:t>3.7.2025.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2BB74E-69B1-4133-A7A7-36ABB869B172}" type="slidenum">
              <a:rPr lang="hr-HR" smtClean="0"/>
              <a:t>‹#›</a:t>
            </a:fld>
            <a:endParaRPr lang="hr-H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691256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A768-5B68-4383-8C7C-2C65F3D2F248}" type="datetimeFigureOut">
              <a:rPr lang="hr-HR" smtClean="0"/>
              <a:t>3.7.2025.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B74E-69B1-4133-A7A7-36ABB869B17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8870183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A768-5B68-4383-8C7C-2C65F3D2F248}" type="datetimeFigureOut">
              <a:rPr lang="hr-HR" smtClean="0"/>
              <a:t>3.7.2025.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B74E-69B1-4133-A7A7-36ABB869B17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0971062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A768-5B68-4383-8C7C-2C65F3D2F248}" type="datetimeFigureOut">
              <a:rPr lang="hr-HR" smtClean="0"/>
              <a:t>3.7.2025.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B74E-69B1-4133-A7A7-36ABB869B17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2865384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A768-5B68-4383-8C7C-2C65F3D2F248}" type="datetimeFigureOut">
              <a:rPr lang="hr-HR" smtClean="0"/>
              <a:t>3.7.2025.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B74E-69B1-4133-A7A7-36ABB869B17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306496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Thursday, July 3,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07484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EDA768-5B68-4383-8C7C-2C65F3D2F248}" type="datetimeFigureOut">
              <a:rPr lang="hr-HR" smtClean="0"/>
              <a:t>3.7.2025.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2BB74E-69B1-4133-A7A7-36ABB869B172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69793626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EDA768-5B68-4383-8C7C-2C65F3D2F248}" type="datetimeFigureOut">
              <a:rPr lang="hr-HR" smtClean="0"/>
              <a:t>3.7.2025.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2BB74E-69B1-4133-A7A7-36ABB869B172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6518007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A768-5B68-4383-8C7C-2C65F3D2F248}" type="datetimeFigureOut">
              <a:rPr lang="hr-HR" smtClean="0"/>
              <a:t>3.7.2025.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B74E-69B1-4133-A7A7-36ABB869B17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8416665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A768-5B68-4383-8C7C-2C65F3D2F248}" type="datetimeFigureOut">
              <a:rPr lang="hr-HR" smtClean="0"/>
              <a:t>3.7.2025.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B74E-69B1-4133-A7A7-36ABB869B17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87659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Thursday, July 3,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0128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Thursday, July 3,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64216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Thursday, July 3, 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224695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Thursday, July 3, 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3673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Thursday, July 3, 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8707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Thursday, July 3,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027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Thursday, July 3,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2918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Thursday, July 3, 2025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10369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push dir="u"/>
  </p:transition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DEDA768-5B68-4383-8C7C-2C65F3D2F248}" type="datetimeFigureOut">
              <a:rPr lang="hr-HR" smtClean="0"/>
              <a:t>3.7.2025.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F2BB74E-69B1-4133-A7A7-36ABB869B172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44783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00E9588-AFD9-4934-8C5B-9247DC1B2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0328" y="2635121"/>
            <a:ext cx="8361229" cy="2098226"/>
          </a:xfrm>
        </p:spPr>
        <p:txBody>
          <a:bodyPr>
            <a:normAutofit fontScale="90000"/>
          </a:bodyPr>
          <a:lstStyle/>
          <a:p>
            <a:r>
              <a:rPr lang="hr-HR" sz="6000" b="1" dirty="0">
                <a:latin typeface="+mn-lt"/>
              </a:rPr>
              <a:t>Izvješće o radu i uspjehu na kraju školske 2024./2025. godine</a:t>
            </a:r>
            <a:endParaRPr lang="hr-HR" b="1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CDF298E-02BD-43A7-BB73-6D045003E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0163" y="4989212"/>
            <a:ext cx="6831673" cy="1086237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54690558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1D11CC-6501-43B8-85CD-D63C56023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333" y="347133"/>
            <a:ext cx="9601200" cy="1485900"/>
          </a:xfrm>
        </p:spPr>
        <p:txBody>
          <a:bodyPr/>
          <a:lstStyle/>
          <a:p>
            <a:r>
              <a:rPr lang="hr-HR" altLang="sr-Latn-RS" b="1" dirty="0"/>
              <a:t>Opći uspjeh (razredna nastava)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84A96A0-DA08-462E-B03E-9F3E4A69D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Rezervirano mjesto sadržaja 5">
            <a:extLst>
              <a:ext uri="{FF2B5EF4-FFF2-40B4-BE49-F238E27FC236}">
                <a16:creationId xmlns:a16="http://schemas.microsoft.com/office/drawing/2014/main" id="{CE232E0F-C9DA-4F1E-8D38-6ECE678146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0961871"/>
              </p:ext>
            </p:extLst>
          </p:nvPr>
        </p:nvGraphicFramePr>
        <p:xfrm>
          <a:off x="677332" y="1270000"/>
          <a:ext cx="11159067" cy="490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818958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96E09C-651A-486A-9AD4-7DF3C2D02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4296"/>
          </a:xfrm>
        </p:spPr>
        <p:txBody>
          <a:bodyPr>
            <a:normAutofit/>
          </a:bodyPr>
          <a:lstStyle/>
          <a:p>
            <a:r>
              <a:rPr lang="hr-HR" altLang="sr-Latn-RS" b="1" dirty="0"/>
              <a:t>Opći uspjeh (predmetna nastava)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2BF764E-E69B-4987-A04A-40C78C7D6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Rezervirano mjesto sadržaja 5">
            <a:extLst>
              <a:ext uri="{FF2B5EF4-FFF2-40B4-BE49-F238E27FC236}">
                <a16:creationId xmlns:a16="http://schemas.microsoft.com/office/drawing/2014/main" id="{87425F83-3CD2-4BE6-9E49-63BF808D10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6652501"/>
              </p:ext>
            </p:extLst>
          </p:nvPr>
        </p:nvGraphicFramePr>
        <p:xfrm>
          <a:off x="1032932" y="1346200"/>
          <a:ext cx="10803467" cy="482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278913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0AF2A35-8609-4D2F-BE18-B58EFE9D5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b="1" dirty="0"/>
              <a:t>Opći uspjeh (</a:t>
            </a:r>
            <a:r>
              <a:rPr lang="hr-HR" altLang="sr-Latn-RS" dirty="0"/>
              <a:t>ukupno)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9179902-5B62-4ED7-B0F1-0F39564E2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Rezervirano mjesto sadržaja 5">
            <a:extLst>
              <a:ext uri="{FF2B5EF4-FFF2-40B4-BE49-F238E27FC236}">
                <a16:creationId xmlns:a16="http://schemas.microsoft.com/office/drawing/2014/main" id="{4667BCB1-F63A-4ACD-8448-2BE5267597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941209"/>
              </p:ext>
            </p:extLst>
          </p:nvPr>
        </p:nvGraphicFramePr>
        <p:xfrm>
          <a:off x="702733" y="1295399"/>
          <a:ext cx="11362266" cy="511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0867628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2450D82-F81D-4C15-B7D0-DF477A2E2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66800"/>
          </a:xfrm>
        </p:spPr>
        <p:txBody>
          <a:bodyPr/>
          <a:lstStyle/>
          <a:p>
            <a:r>
              <a:rPr lang="hr-HR" dirty="0"/>
              <a:t>DODATNA I DOPUNSKA NASTAVA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962E061-0AB9-4F55-86BB-2C205D791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3003" y="1752600"/>
            <a:ext cx="4443984" cy="823912"/>
          </a:xfrm>
        </p:spPr>
        <p:txBody>
          <a:bodyPr/>
          <a:lstStyle/>
          <a:p>
            <a:r>
              <a:rPr lang="hr-HR" dirty="0"/>
              <a:t>DODATNA NASTAVA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FB44732-565C-4D5F-A238-F08D704BF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03866" y="2839540"/>
            <a:ext cx="4443984" cy="2562193"/>
          </a:xfrm>
        </p:spPr>
        <p:txBody>
          <a:bodyPr>
            <a:normAutofit lnSpcReduction="10000"/>
          </a:bodyPr>
          <a:lstStyle/>
          <a:p>
            <a:r>
              <a:rPr lang="hr-HR" dirty="0"/>
              <a:t>ENGLESKI JEZIK 16</a:t>
            </a:r>
          </a:p>
          <a:p>
            <a:r>
              <a:rPr lang="hr-HR" dirty="0"/>
              <a:t>GEOGRAFIJA 6</a:t>
            </a:r>
          </a:p>
          <a:p>
            <a:r>
              <a:rPr lang="hr-HR" dirty="0"/>
              <a:t>POVIJEST 4</a:t>
            </a:r>
          </a:p>
          <a:p>
            <a:r>
              <a:rPr lang="hr-HR" dirty="0"/>
              <a:t>MATEMATIKA 6/ RN-22</a:t>
            </a:r>
          </a:p>
          <a:p>
            <a:r>
              <a:rPr lang="hr-HR" dirty="0"/>
              <a:t>BIOLOGIJA 7</a:t>
            </a:r>
          </a:p>
          <a:p>
            <a:r>
              <a:rPr lang="hr-HR" dirty="0"/>
              <a:t>PRIRODA: RN-10</a:t>
            </a:r>
          </a:p>
          <a:p>
            <a:endParaRPr lang="hr-HR" dirty="0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E00C6D1E-3107-4F22-9DA0-828292D7CC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5014" y="1752600"/>
            <a:ext cx="4443984" cy="823912"/>
          </a:xfrm>
        </p:spPr>
        <p:txBody>
          <a:bodyPr/>
          <a:lstStyle/>
          <a:p>
            <a:r>
              <a:rPr lang="hr-HR" dirty="0"/>
              <a:t>DOPUNSKA NASTAVA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B273351-1D96-48D4-9016-2790F92E65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5014" y="2819400"/>
            <a:ext cx="4443984" cy="2562193"/>
          </a:xfrm>
        </p:spPr>
        <p:txBody>
          <a:bodyPr>
            <a:normAutofit lnSpcReduction="10000"/>
          </a:bodyPr>
          <a:lstStyle/>
          <a:p>
            <a:r>
              <a:rPr lang="hr-HR" dirty="0"/>
              <a:t>ENGLESKI JEZIK 4</a:t>
            </a:r>
          </a:p>
          <a:p>
            <a:r>
              <a:rPr lang="hr-HR" dirty="0"/>
              <a:t>HRVATSKI JEZIK 16/ RN- 19</a:t>
            </a:r>
          </a:p>
          <a:p>
            <a:r>
              <a:rPr lang="hr-HR" dirty="0"/>
              <a:t>MATEMATIKA 29/ RN-21</a:t>
            </a:r>
          </a:p>
          <a:p>
            <a:r>
              <a:rPr lang="hr-HR" dirty="0"/>
              <a:t>KEMIJA 15</a:t>
            </a:r>
          </a:p>
          <a:p>
            <a:r>
              <a:rPr lang="hr-HR" dirty="0"/>
              <a:t>POVIJEST 5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37276603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629DD8-667A-46F2-AC9E-F6754E4AA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IZVANNASTAVNE AKTIVNOSTI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94CF541-CE3F-4371-8AE0-C0611C5A5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4133"/>
            <a:ext cx="9601200" cy="3581400"/>
          </a:xfrm>
        </p:spPr>
        <p:txBody>
          <a:bodyPr numCol="2">
            <a:noAutofit/>
          </a:bodyPr>
          <a:lstStyle/>
          <a:p>
            <a:r>
              <a:rPr lang="hr-H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Pjevački zbor: 22</a:t>
            </a:r>
          </a:p>
          <a:p>
            <a:r>
              <a:rPr lang="hr-H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Ručni rad: 13</a:t>
            </a:r>
          </a:p>
          <a:p>
            <a:r>
              <a:rPr lang="hr-H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Sportska skupina: 26</a:t>
            </a:r>
          </a:p>
          <a:p>
            <a:r>
              <a:rPr lang="hr-HR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Domaćinstvo: 14</a:t>
            </a:r>
          </a:p>
          <a:p>
            <a:r>
              <a:rPr lang="hr-H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Drotarstvo:3</a:t>
            </a:r>
          </a:p>
          <a:p>
            <a:r>
              <a:rPr lang="hr-H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Likovnjaci:12</a:t>
            </a:r>
          </a:p>
          <a:p>
            <a:r>
              <a:rPr lang="hr-H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Vjeronaučna skupina:10</a:t>
            </a:r>
          </a:p>
          <a:p>
            <a:r>
              <a:rPr lang="hr-H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Glazbena radionica:11</a:t>
            </a:r>
          </a:p>
          <a:p>
            <a:r>
              <a:rPr lang="hr-HR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Očuvanje slovačke kulturne baštine: 2</a:t>
            </a:r>
          </a:p>
          <a:p>
            <a:r>
              <a:rPr lang="hr-HR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Ekolozi :2</a:t>
            </a:r>
          </a:p>
          <a:p>
            <a:r>
              <a:rPr lang="hr-HR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Mladi geografi :2</a:t>
            </a:r>
            <a:endParaRPr lang="hr-HR" sz="14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r>
              <a:rPr lang="hr-HR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Klub čitatelja:3</a:t>
            </a:r>
          </a:p>
          <a:p>
            <a:r>
              <a:rPr lang="hr-HR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Sportska skupina: 7</a:t>
            </a:r>
          </a:p>
          <a:p>
            <a:r>
              <a:rPr lang="hr-HR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Mali kreativci: 13</a:t>
            </a:r>
          </a:p>
          <a:p>
            <a:r>
              <a:rPr lang="hr-HR" sz="1400" dirty="0">
                <a:effectLst/>
                <a:ea typeface="SimSun" panose="02010600030101010101" pitchFamily="2" charset="-122"/>
              </a:rPr>
              <a:t>Mala čitaonica: 9</a:t>
            </a:r>
            <a:endParaRPr lang="hr-HR" sz="1400" dirty="0">
              <a:solidFill>
                <a:srgbClr val="000000"/>
              </a:solidFill>
              <a:ea typeface="SimSun" panose="02010600030101010101" pitchFamily="2" charset="-122"/>
            </a:endParaRPr>
          </a:p>
          <a:p>
            <a:r>
              <a:rPr lang="hr-HR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Reci da čitanju: 14</a:t>
            </a:r>
          </a:p>
          <a:p>
            <a:r>
              <a:rPr lang="hr-HR" sz="1400" b="0" i="0" dirty="0">
                <a:solidFill>
                  <a:srgbClr val="000000"/>
                </a:solidFill>
                <a:effectLst/>
              </a:rPr>
              <a:t>Mala čitaonica 9 </a:t>
            </a:r>
          </a:p>
          <a:p>
            <a:r>
              <a:rPr lang="hr-HR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Dramska skupina: 9</a:t>
            </a:r>
          </a:p>
          <a:p>
            <a:r>
              <a:rPr lang="hr-HR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Mali prirodnjaci: 8</a:t>
            </a:r>
          </a:p>
          <a:p>
            <a:pPr marL="0" indent="0">
              <a:buNone/>
            </a:pPr>
            <a:br>
              <a:rPr lang="hr-HR" sz="14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</a:br>
            <a:br>
              <a:rPr lang="hr-HR" sz="14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</a:br>
            <a:br>
              <a:rPr lang="hr-HR" sz="14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</a:br>
            <a:br>
              <a:rPr lang="hr-HR" sz="14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</a:b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977172295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03A8B1-AD13-4300-B054-4497B517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Rad s roditeljima</a:t>
            </a:r>
            <a:endParaRPr lang="hr-HR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F7769F4A-16AC-46EB-B95B-32B2B2E392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083642"/>
              </p:ext>
            </p:extLst>
          </p:nvPr>
        </p:nvGraphicFramePr>
        <p:xfrm>
          <a:off x="914399" y="1574800"/>
          <a:ext cx="10758788" cy="4932080"/>
        </p:xfrm>
        <a:graphic>
          <a:graphicData uri="http://schemas.openxmlformats.org/drawingml/2006/table">
            <a:tbl>
              <a:tblPr firstRow="1" bandRow="1"/>
              <a:tblGrid>
                <a:gridCol w="1010280">
                  <a:extLst>
                    <a:ext uri="{9D8B030D-6E8A-4147-A177-3AD203B41FA5}">
                      <a16:colId xmlns:a16="http://schemas.microsoft.com/office/drawing/2014/main" val="2097881832"/>
                    </a:ext>
                  </a:extLst>
                </a:gridCol>
                <a:gridCol w="507209">
                  <a:extLst>
                    <a:ext uri="{9D8B030D-6E8A-4147-A177-3AD203B41FA5}">
                      <a16:colId xmlns:a16="http://schemas.microsoft.com/office/drawing/2014/main" val="1204222276"/>
                    </a:ext>
                  </a:extLst>
                </a:gridCol>
                <a:gridCol w="510165">
                  <a:extLst>
                    <a:ext uri="{9D8B030D-6E8A-4147-A177-3AD203B41FA5}">
                      <a16:colId xmlns:a16="http://schemas.microsoft.com/office/drawing/2014/main" val="594072214"/>
                    </a:ext>
                  </a:extLst>
                </a:gridCol>
                <a:gridCol w="513121">
                  <a:extLst>
                    <a:ext uri="{9D8B030D-6E8A-4147-A177-3AD203B41FA5}">
                      <a16:colId xmlns:a16="http://schemas.microsoft.com/office/drawing/2014/main" val="1952844970"/>
                    </a:ext>
                  </a:extLst>
                </a:gridCol>
                <a:gridCol w="535584">
                  <a:extLst>
                    <a:ext uri="{9D8B030D-6E8A-4147-A177-3AD203B41FA5}">
                      <a16:colId xmlns:a16="http://schemas.microsoft.com/office/drawing/2014/main" val="194949297"/>
                    </a:ext>
                  </a:extLst>
                </a:gridCol>
                <a:gridCol w="507209">
                  <a:extLst>
                    <a:ext uri="{9D8B030D-6E8A-4147-A177-3AD203B41FA5}">
                      <a16:colId xmlns:a16="http://schemas.microsoft.com/office/drawing/2014/main" val="2485080483"/>
                    </a:ext>
                  </a:extLst>
                </a:gridCol>
                <a:gridCol w="510165">
                  <a:extLst>
                    <a:ext uri="{9D8B030D-6E8A-4147-A177-3AD203B41FA5}">
                      <a16:colId xmlns:a16="http://schemas.microsoft.com/office/drawing/2014/main" val="4264632400"/>
                    </a:ext>
                  </a:extLst>
                </a:gridCol>
                <a:gridCol w="513121">
                  <a:extLst>
                    <a:ext uri="{9D8B030D-6E8A-4147-A177-3AD203B41FA5}">
                      <a16:colId xmlns:a16="http://schemas.microsoft.com/office/drawing/2014/main" val="4173755926"/>
                    </a:ext>
                  </a:extLst>
                </a:gridCol>
                <a:gridCol w="535584">
                  <a:extLst>
                    <a:ext uri="{9D8B030D-6E8A-4147-A177-3AD203B41FA5}">
                      <a16:colId xmlns:a16="http://schemas.microsoft.com/office/drawing/2014/main" val="122261866"/>
                    </a:ext>
                  </a:extLst>
                </a:gridCol>
                <a:gridCol w="507209">
                  <a:extLst>
                    <a:ext uri="{9D8B030D-6E8A-4147-A177-3AD203B41FA5}">
                      <a16:colId xmlns:a16="http://schemas.microsoft.com/office/drawing/2014/main" val="1003537168"/>
                    </a:ext>
                  </a:extLst>
                </a:gridCol>
                <a:gridCol w="510165">
                  <a:extLst>
                    <a:ext uri="{9D8B030D-6E8A-4147-A177-3AD203B41FA5}">
                      <a16:colId xmlns:a16="http://schemas.microsoft.com/office/drawing/2014/main" val="4268387271"/>
                    </a:ext>
                  </a:extLst>
                </a:gridCol>
                <a:gridCol w="513121">
                  <a:extLst>
                    <a:ext uri="{9D8B030D-6E8A-4147-A177-3AD203B41FA5}">
                      <a16:colId xmlns:a16="http://schemas.microsoft.com/office/drawing/2014/main" val="2537287217"/>
                    </a:ext>
                  </a:extLst>
                </a:gridCol>
                <a:gridCol w="535584">
                  <a:extLst>
                    <a:ext uri="{9D8B030D-6E8A-4147-A177-3AD203B41FA5}">
                      <a16:colId xmlns:a16="http://schemas.microsoft.com/office/drawing/2014/main" val="266174752"/>
                    </a:ext>
                  </a:extLst>
                </a:gridCol>
                <a:gridCol w="510756">
                  <a:extLst>
                    <a:ext uri="{9D8B030D-6E8A-4147-A177-3AD203B41FA5}">
                      <a16:colId xmlns:a16="http://schemas.microsoft.com/office/drawing/2014/main" val="1775634577"/>
                    </a:ext>
                  </a:extLst>
                </a:gridCol>
                <a:gridCol w="513712">
                  <a:extLst>
                    <a:ext uri="{9D8B030D-6E8A-4147-A177-3AD203B41FA5}">
                      <a16:colId xmlns:a16="http://schemas.microsoft.com/office/drawing/2014/main" val="749676990"/>
                    </a:ext>
                  </a:extLst>
                </a:gridCol>
                <a:gridCol w="516076">
                  <a:extLst>
                    <a:ext uri="{9D8B030D-6E8A-4147-A177-3AD203B41FA5}">
                      <a16:colId xmlns:a16="http://schemas.microsoft.com/office/drawing/2014/main" val="3692842012"/>
                    </a:ext>
                  </a:extLst>
                </a:gridCol>
                <a:gridCol w="394970">
                  <a:extLst>
                    <a:ext uri="{9D8B030D-6E8A-4147-A177-3AD203B41FA5}">
                      <a16:colId xmlns:a16="http://schemas.microsoft.com/office/drawing/2014/main" val="3385471060"/>
                    </a:ext>
                  </a:extLst>
                </a:gridCol>
                <a:gridCol w="1614757">
                  <a:extLst>
                    <a:ext uri="{9D8B030D-6E8A-4147-A177-3AD203B41FA5}">
                      <a16:colId xmlns:a16="http://schemas.microsoft.com/office/drawing/2014/main" val="100945178"/>
                    </a:ext>
                  </a:extLst>
                </a:gridCol>
              </a:tblGrid>
              <a:tr h="12673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hr-H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MATIČNA ŠKOLA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PŠ BREZNICA NAŠIČKA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PŠ LAĐANSKA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18732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UKUPNO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33243"/>
                  </a:ext>
                </a:extLst>
              </a:tr>
              <a:tr h="917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hr-H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VII.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VIII.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hr-H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571692"/>
                  </a:ext>
                </a:extLst>
              </a:tr>
              <a:tr h="7342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INDIVIDUALNI RAZGOVORI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32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51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35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14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27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20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8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2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5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36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76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160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689</a:t>
                      </a:r>
                    </a:p>
                    <a:p>
                      <a:endParaRPr lang="hr-HR" dirty="0"/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500968"/>
                  </a:ext>
                </a:extLst>
              </a:tr>
              <a:tr h="10351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BROJ RAZGOVORA PO UČENIKU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6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3,55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5,67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6,38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5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4,5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1,25 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3,2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3,03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8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4,27</a:t>
                      </a:r>
                      <a:endParaRPr lang="hr-HR" dirty="0"/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805048"/>
                  </a:ext>
                </a:extLst>
              </a:tr>
              <a:tr h="9733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BROJ RODITELJSKIH SASTANAKA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75" marR="82475" marT="41238" marB="4123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5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/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4,2</a:t>
                      </a:r>
                      <a:endParaRPr lang="hr-HR" dirty="0"/>
                    </a:p>
                  </a:txBody>
                  <a:tcPr marL="6873" marR="6873" marT="68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2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332198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7EEFB4-86BD-48B4-9BA8-A26135C73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/>
              <a:t>KRETANJE BROJA OPRAVDANIH IZOSTANAKA</a:t>
            </a:r>
            <a:endParaRPr lang="hr-HR" dirty="0"/>
          </a:p>
        </p:txBody>
      </p:sp>
      <p:graphicFrame>
        <p:nvGraphicFramePr>
          <p:cNvPr id="4" name="Rezervirano mjesto sadržaja 5">
            <a:extLst>
              <a:ext uri="{FF2B5EF4-FFF2-40B4-BE49-F238E27FC236}">
                <a16:creationId xmlns:a16="http://schemas.microsoft.com/office/drawing/2014/main" id="{D2056CFF-3DFA-401F-9242-F058E48978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873127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19009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7AFAA5-6338-4017-B0D2-5F3799693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0" y="1702858"/>
            <a:ext cx="3175000" cy="4630208"/>
          </a:xfrm>
        </p:spPr>
        <p:txBody>
          <a:bodyPr>
            <a:normAutofit/>
          </a:bodyPr>
          <a:lstStyle/>
          <a:p>
            <a:pPr algn="ctr"/>
            <a:r>
              <a:rPr lang="hr-HR" sz="4400" dirty="0"/>
              <a:t>IZOSTANCI PO RAZREDNIM ODJELIMA</a:t>
            </a:r>
            <a:endParaRPr lang="hr-HR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600C8491-8ACB-4877-95B0-206027446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537573"/>
              </p:ext>
            </p:extLst>
          </p:nvPr>
        </p:nvGraphicFramePr>
        <p:xfrm>
          <a:off x="4123267" y="538692"/>
          <a:ext cx="6880462" cy="6031349"/>
        </p:xfrm>
        <a:graphic>
          <a:graphicData uri="http://schemas.openxmlformats.org/drawingml/2006/table">
            <a:tbl>
              <a:tblPr firstRow="1" bandRow="1"/>
              <a:tblGrid>
                <a:gridCol w="1578386">
                  <a:extLst>
                    <a:ext uri="{9D8B030D-6E8A-4147-A177-3AD203B41FA5}">
                      <a16:colId xmlns:a16="http://schemas.microsoft.com/office/drawing/2014/main" val="1325553758"/>
                    </a:ext>
                  </a:extLst>
                </a:gridCol>
                <a:gridCol w="1630664">
                  <a:extLst>
                    <a:ext uri="{9D8B030D-6E8A-4147-A177-3AD203B41FA5}">
                      <a16:colId xmlns:a16="http://schemas.microsoft.com/office/drawing/2014/main" val="3344591217"/>
                    </a:ext>
                  </a:extLst>
                </a:gridCol>
                <a:gridCol w="1835706">
                  <a:extLst>
                    <a:ext uri="{9D8B030D-6E8A-4147-A177-3AD203B41FA5}">
                      <a16:colId xmlns:a16="http://schemas.microsoft.com/office/drawing/2014/main" val="3227237550"/>
                    </a:ext>
                  </a:extLst>
                </a:gridCol>
                <a:gridCol w="1835706">
                  <a:extLst>
                    <a:ext uri="{9D8B030D-6E8A-4147-A177-3AD203B41FA5}">
                      <a16:colId xmlns:a16="http://schemas.microsoft.com/office/drawing/2014/main" val="2344875476"/>
                    </a:ext>
                  </a:extLst>
                </a:gridCol>
              </a:tblGrid>
              <a:tr h="4346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ODJEL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OPRAVDANO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NEOPRAVDANO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UKUPNO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802180"/>
                  </a:ext>
                </a:extLst>
              </a:tr>
              <a:tr h="393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hr-HR" sz="1800" dirty="0"/>
                        <a:t>1.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1449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/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1449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72525"/>
                  </a:ext>
                </a:extLst>
              </a:tr>
              <a:tr h="393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2.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715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30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745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34949"/>
                  </a:ext>
                </a:extLst>
              </a:tr>
              <a:tr h="393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3.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388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389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04212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4.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488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/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488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568829"/>
                  </a:ext>
                </a:extLst>
              </a:tr>
              <a:tr h="393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1./3.BN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282/594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/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876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139409"/>
                  </a:ext>
                </a:extLst>
              </a:tr>
              <a:tr h="393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2./4.BN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232/323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559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387692"/>
                  </a:ext>
                </a:extLst>
              </a:tr>
              <a:tr h="393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1.-4.LAĐ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375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377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332958"/>
                  </a:ext>
                </a:extLst>
              </a:tr>
              <a:tr h="4913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UKUPNO RN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4846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4883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253799"/>
                  </a:ext>
                </a:extLst>
              </a:tr>
              <a:tr h="393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5.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763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767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338021"/>
                  </a:ext>
                </a:extLst>
              </a:tr>
              <a:tr h="393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6.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2839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32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2871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114435"/>
                  </a:ext>
                </a:extLst>
              </a:tr>
              <a:tr h="393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7.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2200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/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2200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939294"/>
                  </a:ext>
                </a:extLst>
              </a:tr>
              <a:tr h="393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8.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2608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33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2641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50416"/>
                  </a:ext>
                </a:extLst>
              </a:tr>
              <a:tr h="3912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UKUPNO PN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8410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69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8479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510285"/>
                  </a:ext>
                </a:extLst>
              </a:tr>
              <a:tr h="4145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UKUPNO: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13256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13362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889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474964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A8236D-E41F-4469-9F11-EAA2FAFED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BROJ IZOSTANAKA PO UČENIKU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65E0D89-ABAE-4CC0-9AEF-E38CC47B7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Rezervirano mjesto sadržaja 5">
            <a:extLst>
              <a:ext uri="{FF2B5EF4-FFF2-40B4-BE49-F238E27FC236}">
                <a16:creationId xmlns:a16="http://schemas.microsoft.com/office/drawing/2014/main" id="{6E663EDF-6ED3-407F-871C-D93259187C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3107495"/>
              </p:ext>
            </p:extLst>
          </p:nvPr>
        </p:nvGraphicFramePr>
        <p:xfrm>
          <a:off x="762000" y="1363134"/>
          <a:ext cx="9834465" cy="4809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7834965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CF7AB62-F1A5-4EE8-90D0-9E97FE4BE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Pedagoške mjere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147A677A-F44F-4451-9531-708692623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7" name="Rezervirano mjesto tablice 3">
            <a:extLst>
              <a:ext uri="{FF2B5EF4-FFF2-40B4-BE49-F238E27FC236}">
                <a16:creationId xmlns:a16="http://schemas.microsoft.com/office/drawing/2014/main" id="{FD9666D1-DF76-49D0-84B3-5585C193E8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0556475"/>
              </p:ext>
            </p:extLst>
          </p:nvPr>
        </p:nvGraphicFramePr>
        <p:xfrm>
          <a:off x="914401" y="1629745"/>
          <a:ext cx="11036300" cy="4893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209083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73588A-1961-4636-A56F-69F99D810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VREMENSKI OKVIR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02D1EC7-9FD1-4099-A4E1-8E25F0F5F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NASTAVNA GODINA</a:t>
            </a:r>
          </a:p>
          <a:p>
            <a:pPr marL="0" indent="0">
              <a:buNone/>
            </a:pPr>
            <a:r>
              <a:rPr lang="hr-HR" dirty="0">
                <a:solidFill>
                  <a:srgbClr val="1F1F1F"/>
                </a:solidFill>
                <a:latin typeface="Google Sans"/>
              </a:rPr>
              <a:t>       TRAJANJE: </a:t>
            </a:r>
            <a:r>
              <a:rPr lang="hr-HR" b="0" i="0" dirty="0">
                <a:solidFill>
                  <a:srgbClr val="1F1F1F"/>
                </a:solidFill>
                <a:effectLst/>
                <a:latin typeface="Google Sans"/>
              </a:rPr>
              <a:t>9. rujna 2024.- 13. lipnja 2025.</a:t>
            </a:r>
          </a:p>
          <a:p>
            <a:r>
              <a:rPr lang="hr-HR" dirty="0">
                <a:solidFill>
                  <a:srgbClr val="1F1F1F"/>
                </a:solidFill>
                <a:latin typeface="Google Sans"/>
              </a:rPr>
              <a:t>BROJ RADNIH TJEDANA: 38</a:t>
            </a:r>
          </a:p>
          <a:p>
            <a:r>
              <a:rPr lang="hr-HR" dirty="0">
                <a:solidFill>
                  <a:srgbClr val="1F1F1F"/>
                </a:solidFill>
                <a:latin typeface="Google Sans"/>
              </a:rPr>
              <a:t>BROJ NASTAVNIH DANA: 176</a:t>
            </a:r>
          </a:p>
          <a:p>
            <a:r>
              <a:rPr lang="hr-HR" dirty="0">
                <a:solidFill>
                  <a:srgbClr val="1F1F1F"/>
                </a:solidFill>
                <a:latin typeface="Google Sans"/>
              </a:rPr>
              <a:t>DOPUNSKI RAD: PŠ BN (MAT)10 sati (4 dana)</a:t>
            </a:r>
          </a:p>
          <a:p>
            <a:pPr marL="0" indent="0">
              <a:buNone/>
            </a:pPr>
            <a:r>
              <a:rPr lang="hr-HR" dirty="0">
                <a:solidFill>
                  <a:srgbClr val="1F1F1F"/>
                </a:solidFill>
                <a:latin typeface="Google Sans"/>
              </a:rPr>
              <a:t>                                     MŠ (HJ) 10 sati (4 dana)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89212800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EAC820-D790-4695-9653-0F0DD78F2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Vladanje</a:t>
            </a:r>
          </a:p>
        </p:txBody>
      </p:sp>
      <p:graphicFrame>
        <p:nvGraphicFramePr>
          <p:cNvPr id="9" name="Tablica 9">
            <a:extLst>
              <a:ext uri="{FF2B5EF4-FFF2-40B4-BE49-F238E27FC236}">
                <a16:creationId xmlns:a16="http://schemas.microsoft.com/office/drawing/2014/main" id="{61B5E84E-DBCE-44AB-9CCD-8F1ED1A0F1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99224"/>
              </p:ext>
            </p:extLst>
          </p:nvPr>
        </p:nvGraphicFramePr>
        <p:xfrm>
          <a:off x="1151467" y="1921933"/>
          <a:ext cx="9821332" cy="3381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5333">
                  <a:extLst>
                    <a:ext uri="{9D8B030D-6E8A-4147-A177-3AD203B41FA5}">
                      <a16:colId xmlns:a16="http://schemas.microsoft.com/office/drawing/2014/main" val="3806704283"/>
                    </a:ext>
                  </a:extLst>
                </a:gridCol>
                <a:gridCol w="2455333">
                  <a:extLst>
                    <a:ext uri="{9D8B030D-6E8A-4147-A177-3AD203B41FA5}">
                      <a16:colId xmlns:a16="http://schemas.microsoft.com/office/drawing/2014/main" val="1691700876"/>
                    </a:ext>
                  </a:extLst>
                </a:gridCol>
                <a:gridCol w="2455333">
                  <a:extLst>
                    <a:ext uri="{9D8B030D-6E8A-4147-A177-3AD203B41FA5}">
                      <a16:colId xmlns:a16="http://schemas.microsoft.com/office/drawing/2014/main" val="1713652462"/>
                    </a:ext>
                  </a:extLst>
                </a:gridCol>
                <a:gridCol w="2455333">
                  <a:extLst>
                    <a:ext uri="{9D8B030D-6E8A-4147-A177-3AD203B41FA5}">
                      <a16:colId xmlns:a16="http://schemas.microsoft.com/office/drawing/2014/main" val="802910683"/>
                    </a:ext>
                  </a:extLst>
                </a:gridCol>
              </a:tblGrid>
              <a:tr h="580676"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ŠKOLA</a:t>
                      </a:r>
                    </a:p>
                  </a:txBody>
                  <a:tcPr marL="83489" marR="83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UZORNO</a:t>
                      </a:r>
                    </a:p>
                  </a:txBody>
                  <a:tcPr marL="83489" marR="83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DOBRO</a:t>
                      </a:r>
                    </a:p>
                  </a:txBody>
                  <a:tcPr marL="83489" marR="83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LOŠE</a:t>
                      </a:r>
                    </a:p>
                  </a:txBody>
                  <a:tcPr marL="83489" marR="83489" anchor="ctr"/>
                </a:tc>
                <a:extLst>
                  <a:ext uri="{0D108BD9-81ED-4DB2-BD59-A6C34878D82A}">
                    <a16:rowId xmlns:a16="http://schemas.microsoft.com/office/drawing/2014/main" val="1095102873"/>
                  </a:ext>
                </a:extLst>
              </a:tr>
              <a:tr h="1058881"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MATIČNA ŠKOLA</a:t>
                      </a:r>
                    </a:p>
                  </a:txBody>
                  <a:tcPr marL="83489" marR="83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/>
                        <a:t>102</a:t>
                      </a:r>
                    </a:p>
                  </a:txBody>
                  <a:tcPr marL="83489" marR="83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/>
                        <a:t>11</a:t>
                      </a:r>
                    </a:p>
                  </a:txBody>
                  <a:tcPr marL="83489" marR="83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/>
                        <a:t>7</a:t>
                      </a:r>
                    </a:p>
                  </a:txBody>
                  <a:tcPr marL="83489" marR="83489" anchor="ctr"/>
                </a:tc>
                <a:extLst>
                  <a:ext uri="{0D108BD9-81ED-4DB2-BD59-A6C34878D82A}">
                    <a16:rowId xmlns:a16="http://schemas.microsoft.com/office/drawing/2014/main" val="4211680016"/>
                  </a:ext>
                </a:extLst>
              </a:tr>
              <a:tr h="580676"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PŠ BN</a:t>
                      </a:r>
                    </a:p>
                  </a:txBody>
                  <a:tcPr marL="83489" marR="83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/>
                        <a:t>18</a:t>
                      </a:r>
                    </a:p>
                  </a:txBody>
                  <a:tcPr marL="83489" marR="83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/>
                        <a:t>3</a:t>
                      </a:r>
                    </a:p>
                  </a:txBody>
                  <a:tcPr marL="83489" marR="83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/>
                        <a:t>0</a:t>
                      </a:r>
                    </a:p>
                  </a:txBody>
                  <a:tcPr marL="83489" marR="83489" anchor="ctr"/>
                </a:tc>
                <a:extLst>
                  <a:ext uri="{0D108BD9-81ED-4DB2-BD59-A6C34878D82A}">
                    <a16:rowId xmlns:a16="http://schemas.microsoft.com/office/drawing/2014/main" val="3181727713"/>
                  </a:ext>
                </a:extLst>
              </a:tr>
              <a:tr h="580676"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PŠ LAĐANSKA</a:t>
                      </a:r>
                    </a:p>
                  </a:txBody>
                  <a:tcPr marL="83489" marR="83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/>
                        <a:t>6</a:t>
                      </a:r>
                    </a:p>
                  </a:txBody>
                  <a:tcPr marL="83489" marR="83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/>
                        <a:t>1</a:t>
                      </a:r>
                    </a:p>
                  </a:txBody>
                  <a:tcPr marL="83489" marR="83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/>
                        <a:t>0</a:t>
                      </a:r>
                    </a:p>
                  </a:txBody>
                  <a:tcPr marL="83489" marR="83489" anchor="ctr"/>
                </a:tc>
                <a:extLst>
                  <a:ext uri="{0D108BD9-81ED-4DB2-BD59-A6C34878D82A}">
                    <a16:rowId xmlns:a16="http://schemas.microsoft.com/office/drawing/2014/main" val="2499407396"/>
                  </a:ext>
                </a:extLst>
              </a:tr>
              <a:tr h="580676"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UKUPNO:</a:t>
                      </a:r>
                    </a:p>
                  </a:txBody>
                  <a:tcPr marL="83489" marR="83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/>
                        <a:t>126</a:t>
                      </a:r>
                    </a:p>
                  </a:txBody>
                  <a:tcPr marL="83489" marR="83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/>
                        <a:t>15</a:t>
                      </a:r>
                    </a:p>
                  </a:txBody>
                  <a:tcPr marL="83489" marR="83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/>
                        <a:t>7</a:t>
                      </a:r>
                    </a:p>
                  </a:txBody>
                  <a:tcPr marL="83489" marR="83489" anchor="ctr"/>
                </a:tc>
                <a:extLst>
                  <a:ext uri="{0D108BD9-81ED-4DB2-BD59-A6C34878D82A}">
                    <a16:rowId xmlns:a16="http://schemas.microsoft.com/office/drawing/2014/main" val="1277385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9931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zervirano mjesto teksta 11">
            <a:extLst>
              <a:ext uri="{FF2B5EF4-FFF2-40B4-BE49-F238E27FC236}">
                <a16:creationId xmlns:a16="http://schemas.microsoft.com/office/drawing/2014/main" id="{3328ED17-7BD4-4095-B5B6-74C566401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4924" y="565312"/>
            <a:ext cx="4841076" cy="823912"/>
          </a:xfrm>
        </p:spPr>
        <p:txBody>
          <a:bodyPr/>
          <a:lstStyle/>
          <a:p>
            <a:r>
              <a:rPr lang="hr-HR" dirty="0"/>
              <a:t>HUMANITARNE AKCIJE</a:t>
            </a:r>
          </a:p>
        </p:txBody>
      </p:sp>
      <p:sp>
        <p:nvSpPr>
          <p:cNvPr id="13" name="Rezervirano mjesto sadržaja 12">
            <a:extLst>
              <a:ext uri="{FF2B5EF4-FFF2-40B4-BE49-F238E27FC236}">
                <a16:creationId xmlns:a16="http://schemas.microsoft.com/office/drawing/2014/main" id="{105D7D08-AC53-440E-A3E8-0E26E99F4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6243" y="1782338"/>
            <a:ext cx="4841076" cy="3104856"/>
          </a:xfrm>
        </p:spPr>
        <p:txBody>
          <a:bodyPr/>
          <a:lstStyle/>
          <a:p>
            <a:r>
              <a:rPr lang="hr-HR" dirty="0"/>
              <a:t>UDRUGA FARMICA</a:t>
            </a:r>
          </a:p>
          <a:p>
            <a:r>
              <a:rPr lang="hr-HR" dirty="0"/>
              <a:t>DOM ZA STARIJE OSOBE U ZELČINU</a:t>
            </a:r>
          </a:p>
          <a:p>
            <a:r>
              <a:rPr lang="hr-HR" dirty="0"/>
              <a:t>MARIJINI OBROCI</a:t>
            </a:r>
          </a:p>
          <a:p>
            <a:r>
              <a:rPr lang="hr-HR" dirty="0"/>
              <a:t>JEDAN RAZRED=JEDAN PAKET</a:t>
            </a:r>
          </a:p>
          <a:p>
            <a:r>
              <a:rPr lang="hr-HR" dirty="0"/>
              <a:t>„ZA 1000 RADOSTI”</a:t>
            </a:r>
          </a:p>
        </p:txBody>
      </p:sp>
      <p:sp>
        <p:nvSpPr>
          <p:cNvPr id="14" name="Rezervirano mjesto teksta 13">
            <a:extLst>
              <a:ext uri="{FF2B5EF4-FFF2-40B4-BE49-F238E27FC236}">
                <a16:creationId xmlns:a16="http://schemas.microsoft.com/office/drawing/2014/main" id="{F6AE5520-F69D-4140-B053-541AA6414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79437" y="552126"/>
            <a:ext cx="4846320" cy="823912"/>
          </a:xfrm>
        </p:spPr>
        <p:txBody>
          <a:bodyPr/>
          <a:lstStyle/>
          <a:p>
            <a:r>
              <a:rPr lang="hr-HR" dirty="0"/>
              <a:t>EKOLOŠKE AKCIJE</a:t>
            </a:r>
          </a:p>
        </p:txBody>
      </p:sp>
      <p:sp>
        <p:nvSpPr>
          <p:cNvPr id="15" name="Rezervirano mjesto sadržaja 14">
            <a:extLst>
              <a:ext uri="{FF2B5EF4-FFF2-40B4-BE49-F238E27FC236}">
                <a16:creationId xmlns:a16="http://schemas.microsoft.com/office/drawing/2014/main" id="{260FAD5B-8A9F-46D2-863F-CDBDDA8828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6155" y="1782338"/>
            <a:ext cx="5199602" cy="3104856"/>
          </a:xfrm>
        </p:spPr>
        <p:txBody>
          <a:bodyPr/>
          <a:lstStyle/>
          <a:p>
            <a:r>
              <a:rPr lang="hr-HR" dirty="0"/>
              <a:t>„Sakupljajmo zajedno stare baterije“</a:t>
            </a:r>
          </a:p>
          <a:p>
            <a:r>
              <a:rPr lang="hr-HR" dirty="0"/>
              <a:t>PRIKUPLJANJE STAROG PAPIRA</a:t>
            </a:r>
          </a:p>
          <a:p>
            <a:r>
              <a:rPr lang="hr-HR" dirty="0"/>
              <a:t>RAZVRSTAVANJE OTPADA – plastične boce i bočice</a:t>
            </a:r>
          </a:p>
          <a:p>
            <a:r>
              <a:rPr lang="hr-HR" dirty="0"/>
              <a:t>čišćenje okoliša matične i područnih škola</a:t>
            </a:r>
          </a:p>
        </p:txBody>
      </p:sp>
    </p:spTree>
    <p:extLst>
      <p:ext uri="{BB962C8B-B14F-4D97-AF65-F5344CB8AC3E}">
        <p14:creationId xmlns:p14="http://schemas.microsoft.com/office/powerpoint/2010/main" val="1663612808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934123-B93C-4EC2-94AF-753A29507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ZADRUGA JELISAVAC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9EC1D6E-4AC5-4324-B3E7-8BC0FE121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ADVENT U JELISAVCU I BREZNICI NAŠIČKOJ</a:t>
            </a:r>
          </a:p>
          <a:p>
            <a:r>
              <a:rPr lang="hr-HR" dirty="0"/>
              <a:t>VALENTINOVO</a:t>
            </a:r>
          </a:p>
          <a:p>
            <a:r>
              <a:rPr lang="hr-HR" dirty="0"/>
              <a:t>DAN NARCISA I USKRS</a:t>
            </a:r>
          </a:p>
          <a:p>
            <a:r>
              <a:rPr lang="hr-HR" dirty="0"/>
              <a:t>SURADNJA S KLUBOM MAMMAE OSIJEK</a:t>
            </a:r>
          </a:p>
          <a:p>
            <a:r>
              <a:rPr lang="hr-HR" dirty="0"/>
              <a:t>IZLOŽBA POVODOM DANA ŠKOLE</a:t>
            </a:r>
          </a:p>
          <a:p>
            <a:r>
              <a:rPr lang="hr-HR" dirty="0"/>
              <a:t>SUDJELOVANJE NA MEĐUŽUPANIJSKOJ SMOTRI UČENIČKIH ZADRUGA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55582853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43309A4-6D4E-400A-9EDA-33A47F5E0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/>
              <a:t>AKTIVNOSTI, SURADNJE I OSTALO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ADF804C-B205-494D-A95C-47416128FB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3867" y="1638299"/>
            <a:ext cx="4447786" cy="3581401"/>
          </a:xfrm>
        </p:spPr>
        <p:txBody>
          <a:bodyPr>
            <a:noAutofit/>
          </a:bodyPr>
          <a:lstStyle/>
          <a:p>
            <a:r>
              <a:rPr lang="hr-HR" sz="1000" dirty="0"/>
              <a:t>Dan Hrvatskog olimpijskog odbora – nastava TZK-a</a:t>
            </a:r>
          </a:p>
          <a:p>
            <a:r>
              <a:rPr lang="hr-HR" sz="1000" dirty="0"/>
              <a:t>radionica prva pomoći</a:t>
            </a:r>
          </a:p>
          <a:p>
            <a:r>
              <a:rPr lang="hr-HR" sz="1000" dirty="0"/>
              <a:t>Međunarodni dan zaštite ozonskog omotača</a:t>
            </a:r>
          </a:p>
          <a:p>
            <a:r>
              <a:rPr lang="hr-HR" sz="1000" dirty="0"/>
              <a:t>Europski dan jezika – sudjelovanje na sajmu u srednjoj školi </a:t>
            </a:r>
          </a:p>
          <a:p>
            <a:r>
              <a:rPr lang="hr-HR" sz="1000" dirty="0"/>
              <a:t>Svjetski dan školskog mlijeka – podjela mlijeka</a:t>
            </a:r>
          </a:p>
          <a:p>
            <a:r>
              <a:rPr lang="hr-HR" sz="1000" dirty="0"/>
              <a:t>Međunarodni dan svjesnosti o gubitku i bacanju hrane</a:t>
            </a:r>
          </a:p>
          <a:p>
            <a:r>
              <a:rPr lang="hr-HR" sz="1000" dirty="0"/>
              <a:t>Dani slovačkog filma</a:t>
            </a:r>
          </a:p>
          <a:p>
            <a:r>
              <a:rPr lang="hr-HR" sz="1000" dirty="0"/>
              <a:t>Dječji tjedan </a:t>
            </a:r>
          </a:p>
          <a:p>
            <a:r>
              <a:rPr lang="hr-HR" sz="1000" dirty="0"/>
              <a:t>Svjetski dan zaštite životinja – druženje u PŠ BN</a:t>
            </a:r>
          </a:p>
          <a:p>
            <a:r>
              <a:rPr lang="hr-HR" sz="1000" dirty="0"/>
              <a:t>Svjetski dan učitelja- projektni dan</a:t>
            </a:r>
          </a:p>
          <a:p>
            <a:r>
              <a:rPr lang="hr-HR" sz="1000" dirty="0"/>
              <a:t>Dan zahvalnosti za plodove zemlje – prigodni program, poslužena kaša</a:t>
            </a:r>
          </a:p>
          <a:p>
            <a:r>
              <a:rPr lang="hr-HR" sz="1000" dirty="0"/>
              <a:t>Svjetski dan mentalnog zdravlja </a:t>
            </a:r>
          </a:p>
          <a:p>
            <a:r>
              <a:rPr lang="hr-HR" sz="1000" dirty="0"/>
              <a:t>Mjesec svjesnosti o raku dojke – puštanje ružičastih balona</a:t>
            </a:r>
          </a:p>
          <a:p>
            <a:r>
              <a:rPr lang="hr-HR" sz="1000" dirty="0"/>
              <a:t>Dan kravate – nošenje kravate, ukrašavanje likovnih radova, ukrašavanje biste</a:t>
            </a:r>
          </a:p>
          <a:p>
            <a:r>
              <a:rPr lang="hr-HR" sz="1000" dirty="0"/>
              <a:t>Svjetski dan jabuke – dijeljenje soka od jabuke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77CC3B4-C797-48C7-A183-B5E5E2D5E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0349" y="1638298"/>
            <a:ext cx="4447786" cy="3581401"/>
          </a:xfrm>
        </p:spPr>
        <p:txBody>
          <a:bodyPr>
            <a:noAutofit/>
          </a:bodyPr>
          <a:lstStyle/>
          <a:p>
            <a:r>
              <a:rPr lang="hr-HR" sz="1000" dirty="0"/>
              <a:t>Svjetski dan šećerne bolesti- predavanje i radionica</a:t>
            </a:r>
          </a:p>
          <a:p>
            <a:r>
              <a:rPr lang="hr-HR" sz="1000" dirty="0"/>
              <a:t>Dan hrvatskog kazališta</a:t>
            </a:r>
          </a:p>
          <a:p>
            <a:r>
              <a:rPr lang="hr-HR" sz="1000" dirty="0"/>
              <a:t>Dani hrvatskog jezika</a:t>
            </a:r>
          </a:p>
          <a:p>
            <a:r>
              <a:rPr lang="hr-HR" sz="1000" dirty="0"/>
              <a:t>Valentinovo – podjela pisama</a:t>
            </a:r>
          </a:p>
          <a:p>
            <a:r>
              <a:rPr lang="hr-HR" sz="1000" dirty="0"/>
              <a:t>Korizma u školi; druženja</a:t>
            </a:r>
          </a:p>
          <a:p>
            <a:r>
              <a:rPr lang="hr-HR" sz="1000" dirty="0"/>
              <a:t>Dan ružičastih majica </a:t>
            </a:r>
          </a:p>
          <a:p>
            <a:r>
              <a:rPr lang="hr-HR" sz="1000" dirty="0"/>
              <a:t>Europski dan zaštite osobnih podataka- predavanje</a:t>
            </a:r>
          </a:p>
          <a:p>
            <a:r>
              <a:rPr lang="hr-HR" sz="1000" dirty="0"/>
              <a:t>Dan broja Pi – nagradni natječaj za učenike</a:t>
            </a:r>
          </a:p>
          <a:p>
            <a:r>
              <a:rPr lang="hr-HR" sz="1000" dirty="0"/>
              <a:t>Svjetski dan voda </a:t>
            </a:r>
          </a:p>
          <a:p>
            <a:r>
              <a:rPr lang="hr-HR" sz="1000" dirty="0"/>
              <a:t>Majčin dan- izrada čestitki</a:t>
            </a:r>
          </a:p>
          <a:p>
            <a:r>
              <a:rPr lang="hr-HR" sz="1000" dirty="0"/>
              <a:t>Dan očeva – izrada prigodnih čestitki RN</a:t>
            </a:r>
          </a:p>
          <a:p>
            <a:r>
              <a:rPr lang="hr-HR" sz="1000" dirty="0"/>
              <a:t>Pozdrav proljeću – čišćenje okoliša</a:t>
            </a:r>
          </a:p>
          <a:p>
            <a:r>
              <a:rPr lang="hr-HR" sz="1000" dirty="0"/>
              <a:t>Svjetski dan Downovog sindroma – nošenje različitih čarapa</a:t>
            </a:r>
          </a:p>
          <a:p>
            <a:r>
              <a:rPr lang="hr-HR" sz="1000" dirty="0"/>
              <a:t>Klokan bez granica</a:t>
            </a:r>
          </a:p>
          <a:p>
            <a:r>
              <a:rPr lang="hr-HR" sz="1000" dirty="0"/>
              <a:t>Dan narcisa – humanitarna prodaja</a:t>
            </a:r>
          </a:p>
        </p:txBody>
      </p:sp>
    </p:spTree>
    <p:extLst>
      <p:ext uri="{BB962C8B-B14F-4D97-AF65-F5344CB8AC3E}">
        <p14:creationId xmlns:p14="http://schemas.microsoft.com/office/powerpoint/2010/main" val="1071142712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5B894E-7009-44F3-95B8-ED2EF8AAD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3FDCEB5-C3AC-41C4-869D-74FA394D0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62000"/>
            <a:ext cx="9601200" cy="3581400"/>
          </a:xfrm>
        </p:spPr>
        <p:txBody>
          <a:bodyPr>
            <a:noAutofit/>
          </a:bodyPr>
          <a:lstStyle/>
          <a:p>
            <a:r>
              <a:rPr lang="hr-HR" sz="1500" dirty="0"/>
              <a:t>posjet Hrvatskom narodnom kazalištu u Osijeku</a:t>
            </a:r>
          </a:p>
          <a:p>
            <a:r>
              <a:rPr lang="hr-HR" sz="1500" dirty="0"/>
              <a:t>posjet Dječjem kazalištu Branka Mihaljevića u Osijeku</a:t>
            </a:r>
          </a:p>
          <a:p>
            <a:r>
              <a:rPr lang="hr-HR" sz="1500" dirty="0"/>
              <a:t>vježba evakuacije</a:t>
            </a:r>
          </a:p>
          <a:p>
            <a:r>
              <a:rPr lang="hr-HR" sz="1500" dirty="0"/>
              <a:t>Info dan projekta „Učimo zajedno 8”</a:t>
            </a:r>
          </a:p>
          <a:p>
            <a:r>
              <a:rPr lang="hr-HR" sz="1500" dirty="0"/>
              <a:t>posjet JVP-u Našice</a:t>
            </a:r>
          </a:p>
          <a:p>
            <a:r>
              <a:rPr lang="hr-HR" sz="1500" dirty="0"/>
              <a:t>posjet Sajmu obrazovanja</a:t>
            </a:r>
          </a:p>
          <a:p>
            <a:r>
              <a:rPr lang="hr-HR" sz="1500" dirty="0"/>
              <a:t>Svjetski dan sporta i Svjetski dan kretanja za zdravlje – nastava TZK RN</a:t>
            </a:r>
          </a:p>
          <a:p>
            <a:r>
              <a:rPr lang="hr-HR" sz="1500" dirty="0"/>
              <a:t>Dan škole</a:t>
            </a:r>
          </a:p>
          <a:p>
            <a:r>
              <a:rPr lang="hr-HR" sz="1500" dirty="0"/>
              <a:t>Sportski dan</a:t>
            </a:r>
          </a:p>
          <a:p>
            <a:r>
              <a:rPr lang="hr-HR" sz="1500" dirty="0"/>
              <a:t>misa zahvalnica</a:t>
            </a:r>
          </a:p>
          <a:p>
            <a:r>
              <a:rPr lang="hr-HR" sz="1500" dirty="0"/>
              <a:t>Ruksak (pun) kulture- plesna radionica</a:t>
            </a:r>
          </a:p>
          <a:p>
            <a:r>
              <a:rPr lang="hr-HR" sz="1500" dirty="0"/>
              <a:t>Terenska nastava Vukovar i Pakrac</a:t>
            </a:r>
          </a:p>
          <a:p>
            <a:r>
              <a:rPr lang="hr-HR" sz="1500" dirty="0"/>
              <a:t>Škola u prirodi Orahovica</a:t>
            </a:r>
          </a:p>
          <a:p>
            <a:r>
              <a:rPr lang="hr-HR" sz="1500" dirty="0"/>
              <a:t>Posjet Velikom Grđevcu</a:t>
            </a:r>
          </a:p>
          <a:p>
            <a:r>
              <a:rPr lang="hr-HR" sz="1500" dirty="0"/>
              <a:t>Posjet </a:t>
            </a:r>
            <a:r>
              <a:rPr lang="hr-HR" sz="1500" dirty="0" err="1"/>
              <a:t>Voćinu</a:t>
            </a:r>
            <a:r>
              <a:rPr lang="hr-HR" sz="1500" dirty="0"/>
              <a:t>, Višnjici i Ružica gradu</a:t>
            </a:r>
          </a:p>
        </p:txBody>
      </p:sp>
    </p:spTree>
    <p:extLst>
      <p:ext uri="{BB962C8B-B14F-4D97-AF65-F5344CB8AC3E}">
        <p14:creationId xmlns:p14="http://schemas.microsoft.com/office/powerpoint/2010/main" val="3705193464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0E22B5-DBA3-41E2-A552-C4464BE87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PROJEKTI I PROJEKTNI DANI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65169667-1F12-491D-BCD0-B7CBF9CF88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9192759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70079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9A070C-CC27-47CB-AA4D-38D9EEF38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Broj učenika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71938DC7-0BA3-418C-B7CE-2736036B0D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622224"/>
              </p:ext>
            </p:extLst>
          </p:nvPr>
        </p:nvGraphicFramePr>
        <p:xfrm>
          <a:off x="1710266" y="1690688"/>
          <a:ext cx="7698315" cy="4338903"/>
        </p:xfrm>
        <a:graphic>
          <a:graphicData uri="http://schemas.openxmlformats.org/drawingml/2006/table">
            <a:tbl>
              <a:tblPr/>
              <a:tblGrid>
                <a:gridCol w="833479">
                  <a:extLst>
                    <a:ext uri="{9D8B030D-6E8A-4147-A177-3AD203B41FA5}">
                      <a16:colId xmlns:a16="http://schemas.microsoft.com/office/drawing/2014/main" val="2919035539"/>
                    </a:ext>
                  </a:extLst>
                </a:gridCol>
                <a:gridCol w="886519">
                  <a:extLst>
                    <a:ext uri="{9D8B030D-6E8A-4147-A177-3AD203B41FA5}">
                      <a16:colId xmlns:a16="http://schemas.microsoft.com/office/drawing/2014/main" val="3353144015"/>
                    </a:ext>
                  </a:extLst>
                </a:gridCol>
                <a:gridCol w="829690">
                  <a:extLst>
                    <a:ext uri="{9D8B030D-6E8A-4147-A177-3AD203B41FA5}">
                      <a16:colId xmlns:a16="http://schemas.microsoft.com/office/drawing/2014/main" val="2373082935"/>
                    </a:ext>
                  </a:extLst>
                </a:gridCol>
                <a:gridCol w="886519">
                  <a:extLst>
                    <a:ext uri="{9D8B030D-6E8A-4147-A177-3AD203B41FA5}">
                      <a16:colId xmlns:a16="http://schemas.microsoft.com/office/drawing/2014/main" val="1002046868"/>
                    </a:ext>
                  </a:extLst>
                </a:gridCol>
                <a:gridCol w="829690">
                  <a:extLst>
                    <a:ext uri="{9D8B030D-6E8A-4147-A177-3AD203B41FA5}">
                      <a16:colId xmlns:a16="http://schemas.microsoft.com/office/drawing/2014/main" val="2222955784"/>
                    </a:ext>
                  </a:extLst>
                </a:gridCol>
                <a:gridCol w="886519">
                  <a:extLst>
                    <a:ext uri="{9D8B030D-6E8A-4147-A177-3AD203B41FA5}">
                      <a16:colId xmlns:a16="http://schemas.microsoft.com/office/drawing/2014/main" val="765358970"/>
                    </a:ext>
                  </a:extLst>
                </a:gridCol>
                <a:gridCol w="829690">
                  <a:extLst>
                    <a:ext uri="{9D8B030D-6E8A-4147-A177-3AD203B41FA5}">
                      <a16:colId xmlns:a16="http://schemas.microsoft.com/office/drawing/2014/main" val="2424536913"/>
                    </a:ext>
                  </a:extLst>
                </a:gridCol>
                <a:gridCol w="886519">
                  <a:extLst>
                    <a:ext uri="{9D8B030D-6E8A-4147-A177-3AD203B41FA5}">
                      <a16:colId xmlns:a16="http://schemas.microsoft.com/office/drawing/2014/main" val="272558709"/>
                    </a:ext>
                  </a:extLst>
                </a:gridCol>
                <a:gridCol w="829690">
                  <a:extLst>
                    <a:ext uri="{9D8B030D-6E8A-4147-A177-3AD203B41FA5}">
                      <a16:colId xmlns:a16="http://schemas.microsoft.com/office/drawing/2014/main" val="1186177946"/>
                    </a:ext>
                  </a:extLst>
                </a:gridCol>
              </a:tblGrid>
              <a:tr h="30527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BROJ UČENIKA PO RAZREDIMA šk. god. 2024./2025.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352657"/>
                  </a:ext>
                </a:extLst>
              </a:tr>
              <a:tr h="244216">
                <a:tc>
                  <a:txBody>
                    <a:bodyPr/>
                    <a:lstStyle/>
                    <a:p>
                      <a:pPr algn="l" fontAlgn="b"/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032719"/>
                  </a:ext>
                </a:extLst>
              </a:tr>
              <a:tr h="66589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RAZRED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MATIČNA ŠKOLA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PŠ NAŠIČKA BREZNICA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PŠ LAĐANSKA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UKUPNO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510053"/>
                  </a:ext>
                </a:extLst>
              </a:tr>
              <a:tr h="31748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UKUPNO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DJEV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UKUPNO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DJEV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UKUPNO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DJEV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UKUPNO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DJEV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728678"/>
                  </a:ext>
                </a:extLst>
              </a:tr>
              <a:tr h="29305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442964"/>
                  </a:ext>
                </a:extLst>
              </a:tr>
              <a:tr h="29305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462264"/>
                  </a:ext>
                </a:extLst>
              </a:tr>
              <a:tr h="29305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899974"/>
                  </a:ext>
                </a:extLst>
              </a:tr>
              <a:tr h="30282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834921"/>
                  </a:ext>
                </a:extLst>
              </a:tr>
              <a:tr h="30527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4" gridSpan="4"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060821"/>
                  </a:ext>
                </a:extLst>
              </a:tr>
              <a:tr h="30527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326385"/>
                  </a:ext>
                </a:extLst>
              </a:tr>
              <a:tr h="30527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743237"/>
                  </a:ext>
                </a:extLst>
              </a:tr>
              <a:tr h="317481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050069"/>
                  </a:ext>
                </a:extLst>
              </a:tr>
              <a:tr h="390745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UKUPNO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257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44681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3FFE8F-39B3-4EFB-B2A0-B4E3A793D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NA POČETKU ŠKOLSKE I NASTAVNE GODINE 2024./2025. UKUPAN BROJ: 148</a:t>
            </a:r>
            <a:endParaRPr lang="hr-HR" sz="32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E3BF5DC-F55C-488C-B95C-CA02E3D4A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Grafikon 6">
            <a:extLst>
              <a:ext uri="{FF2B5EF4-FFF2-40B4-BE49-F238E27FC236}">
                <a16:creationId xmlns:a16="http://schemas.microsoft.com/office/drawing/2014/main" id="{276AC17A-B05C-4850-B3CD-262DA6ABF4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888665"/>
              </p:ext>
            </p:extLst>
          </p:nvPr>
        </p:nvGraphicFramePr>
        <p:xfrm>
          <a:off x="414867" y="990600"/>
          <a:ext cx="11864975" cy="5767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633478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D68280-C57B-416F-9D30-5BC10B97A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731"/>
            <a:ext cx="10515600" cy="1325563"/>
          </a:xfrm>
        </p:spPr>
        <p:txBody>
          <a:bodyPr>
            <a:normAutofit/>
          </a:bodyPr>
          <a:lstStyle/>
          <a:p>
            <a:r>
              <a:rPr lang="hr-HR" altLang="sr-Latn-RS" sz="3000" b="1" dirty="0">
                <a:latin typeface="+mn-lt"/>
              </a:rPr>
              <a:t>PROMJENE BROJA UČENIKA U RN I PN</a:t>
            </a:r>
            <a:endParaRPr lang="hr-HR" sz="30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57DA8EB-9CB4-453C-818A-A27E67B1B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F9E2117D-6746-4994-AD1A-F50F9968CB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0923621"/>
              </p:ext>
            </p:extLst>
          </p:nvPr>
        </p:nvGraphicFramePr>
        <p:xfrm>
          <a:off x="752462" y="1100294"/>
          <a:ext cx="11439538" cy="4903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010745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F48CC3-5BE6-44B7-8FAD-3DC9F51DC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0CB71746-F551-49B4-907F-A41891597A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923076"/>
              </p:ext>
            </p:extLst>
          </p:nvPr>
        </p:nvGraphicFramePr>
        <p:xfrm>
          <a:off x="914401" y="647700"/>
          <a:ext cx="10515597" cy="5562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58720723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51196831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4156446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RAZREDNI ODJEL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INDIVIDUALIZACIJA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PRILAGODBA SADRŽAJA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212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hr-HR" sz="1800" dirty="0"/>
                        <a:t>1.MŠ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409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2.MŠ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182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3.MŠ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18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4.MŠ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741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1. i 3. PŠ BN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45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2. i 4. PŠ BN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592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1.-4. PŠ LAĐ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56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UKUPNO RN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2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5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09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5.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73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6.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4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443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7.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480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8.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672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UKUPNO PN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5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4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979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UKUPNO: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7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9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008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06516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E0676D-93AB-4C46-B696-03B0F5C58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846" y="209285"/>
            <a:ext cx="10515600" cy="1325563"/>
          </a:xfrm>
        </p:spPr>
        <p:txBody>
          <a:bodyPr>
            <a:normAutofit/>
          </a:bodyPr>
          <a:lstStyle/>
          <a:p>
            <a:r>
              <a:rPr lang="hr-HR" sz="2800" dirty="0"/>
              <a:t>PROSJEČAN </a:t>
            </a:r>
            <a:r>
              <a:rPr lang="hr-HR" sz="2800" b="1" dirty="0"/>
              <a:t>OPĆI USPJEH (RAZREDNA NASTAVA) </a:t>
            </a:r>
            <a:endParaRPr lang="hr-HR" sz="28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7A31FBB-F4C4-4F12-A7D1-2B3DAFDD1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Rezervirano mjesto tablice 3">
            <a:extLst>
              <a:ext uri="{FF2B5EF4-FFF2-40B4-BE49-F238E27FC236}">
                <a16:creationId xmlns:a16="http://schemas.microsoft.com/office/drawing/2014/main" id="{8554BA5B-2980-467D-8775-4781D5DCA5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2059377"/>
              </p:ext>
            </p:extLst>
          </p:nvPr>
        </p:nvGraphicFramePr>
        <p:xfrm>
          <a:off x="768846" y="1066800"/>
          <a:ext cx="11152221" cy="530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812016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B006D6-ABBE-447C-8B33-08594AF28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6189"/>
            <a:ext cx="10515600" cy="1325563"/>
          </a:xfrm>
        </p:spPr>
        <p:txBody>
          <a:bodyPr>
            <a:normAutofit/>
          </a:bodyPr>
          <a:lstStyle/>
          <a:p>
            <a:r>
              <a:rPr lang="hr-HR" sz="3000" b="1" dirty="0"/>
              <a:t>PROSJEČAN OPĆI USPJEH (PREDMETNA NASTAVA</a:t>
            </a:r>
            <a:endParaRPr lang="hr-HR" sz="30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80A146B-93F7-45CA-A6D2-37305AADC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Rezervirano mjesto tablice 3">
            <a:extLst>
              <a:ext uri="{FF2B5EF4-FFF2-40B4-BE49-F238E27FC236}">
                <a16:creationId xmlns:a16="http://schemas.microsoft.com/office/drawing/2014/main" id="{1308EAC8-FBB1-462B-A876-FCB65B0DBC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9960803"/>
              </p:ext>
            </p:extLst>
          </p:nvPr>
        </p:nvGraphicFramePr>
        <p:xfrm>
          <a:off x="740923" y="1343819"/>
          <a:ext cx="11197077" cy="4989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472408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AFAB0A8-3784-4BEB-B84D-E609502B3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/>
              <a:t>PROSJEČAN OPĆI USPJEH PO UČENIKU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50C83CA-E736-463F-B6BD-B3E4757E1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Dijagram 3">
            <a:extLst>
              <a:ext uri="{FF2B5EF4-FFF2-40B4-BE49-F238E27FC236}">
                <a16:creationId xmlns:a16="http://schemas.microsoft.com/office/drawing/2014/main" id="{07073185-E607-4973-A5C7-E2BF907AEC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2924148"/>
              </p:ext>
            </p:extLst>
          </p:nvPr>
        </p:nvGraphicFramePr>
        <p:xfrm>
          <a:off x="1731523" y="1556426"/>
          <a:ext cx="8212207" cy="4427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647097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GradientRiseVTI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Žetva">
  <a:themeElements>
    <a:clrScheme name="Žetva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Žetva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Žetv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Override1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1055</Words>
  <Application>Microsoft Office PowerPoint</Application>
  <PresentationFormat>Široki zaslon</PresentationFormat>
  <Paragraphs>421</Paragraphs>
  <Slides>25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25</vt:i4>
      </vt:variant>
    </vt:vector>
  </HeadingPairs>
  <TitlesOfParts>
    <vt:vector size="31" baseType="lpstr">
      <vt:lpstr>Arial</vt:lpstr>
      <vt:lpstr>Calibri</vt:lpstr>
      <vt:lpstr>Franklin Gothic Book</vt:lpstr>
      <vt:lpstr>Google Sans</vt:lpstr>
      <vt:lpstr>GradientRiseVTI</vt:lpstr>
      <vt:lpstr>Žetva</vt:lpstr>
      <vt:lpstr>Izvješće o radu i uspjehu na kraju školske 2024./2025. godine</vt:lpstr>
      <vt:lpstr>VREMENSKI OKVIR</vt:lpstr>
      <vt:lpstr>Broj učenika</vt:lpstr>
      <vt:lpstr>NA POČETKU ŠKOLSKE I NASTAVNE GODINE 2024./2025. UKUPAN BROJ: 148</vt:lpstr>
      <vt:lpstr>PROMJENE BROJA UČENIKA U RN I PN</vt:lpstr>
      <vt:lpstr>PowerPoint prezentacija</vt:lpstr>
      <vt:lpstr>PROSJEČAN OPĆI USPJEH (RAZREDNA NASTAVA) </vt:lpstr>
      <vt:lpstr>PROSJEČAN OPĆI USPJEH (PREDMETNA NASTAVA</vt:lpstr>
      <vt:lpstr>PROSJEČAN OPĆI USPJEH PO UČENIKU</vt:lpstr>
      <vt:lpstr>Opći uspjeh (razredna nastava)</vt:lpstr>
      <vt:lpstr>Opći uspjeh (predmetna nastava)</vt:lpstr>
      <vt:lpstr>Opći uspjeh (ukupno)</vt:lpstr>
      <vt:lpstr>DODATNA I DOPUNSKA NASTAVA</vt:lpstr>
      <vt:lpstr>IZVANNASTAVNE AKTIVNOSTI </vt:lpstr>
      <vt:lpstr>Rad s roditeljima</vt:lpstr>
      <vt:lpstr>KRETANJE BROJA OPRAVDANIH IZOSTANAKA</vt:lpstr>
      <vt:lpstr>IZOSTANCI PO RAZREDNIM ODJELIMA</vt:lpstr>
      <vt:lpstr>BROJ IZOSTANAKA PO UČENIKU</vt:lpstr>
      <vt:lpstr>Pedagoške mjere</vt:lpstr>
      <vt:lpstr>Vladanje</vt:lpstr>
      <vt:lpstr>PowerPoint prezentacija</vt:lpstr>
      <vt:lpstr>ZADRUGA JELISAVAC</vt:lpstr>
      <vt:lpstr>AKTIVNOSTI, SURADNJE I OSTALO</vt:lpstr>
      <vt:lpstr>PowerPoint prezentacija</vt:lpstr>
      <vt:lpstr>PROJEKTI I PROJEKTNI DANI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Izvješće o radu i uspjehu na kraju školske 2024./2025. godine/2024.</dc:title>
  <dc:creator>Ema Šimunović</dc:creator>
  <cp:lastModifiedBy>TAJNISTVO</cp:lastModifiedBy>
  <cp:revision>37</cp:revision>
  <dcterms:created xsi:type="dcterms:W3CDTF">2025-06-18T08:34:28Z</dcterms:created>
  <dcterms:modified xsi:type="dcterms:W3CDTF">2025-07-03T10:10:53Z</dcterms:modified>
</cp:coreProperties>
</file>