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64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74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7/4/2023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96545" y="2755255"/>
            <a:ext cx="424745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hr-HR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šk. godina 2022. / 2023.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96544" y="1779662"/>
            <a:ext cx="424745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altLang="ko-KR" sz="3200" b="1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REALIZACIJA KURIKULUMA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ica 10">
            <a:extLst>
              <a:ext uri="{FF2B5EF4-FFF2-40B4-BE49-F238E27FC236}">
                <a16:creationId xmlns:a16="http://schemas.microsoft.com/office/drawing/2014/main" id="{615D1EA0-6FCB-A00C-6B95-69F7529BF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106455"/>
              </p:ext>
            </p:extLst>
          </p:nvPr>
        </p:nvGraphicFramePr>
        <p:xfrm>
          <a:off x="33223" y="928805"/>
          <a:ext cx="9136321" cy="418699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192912">
                  <a:extLst>
                    <a:ext uri="{9D8B030D-6E8A-4147-A177-3AD203B41FA5}">
                      <a16:colId xmlns:a16="http://schemas.microsoft.com/office/drawing/2014/main" val="2109132955"/>
                    </a:ext>
                  </a:extLst>
                </a:gridCol>
                <a:gridCol w="1185219">
                  <a:extLst>
                    <a:ext uri="{9D8B030D-6E8A-4147-A177-3AD203B41FA5}">
                      <a16:colId xmlns:a16="http://schemas.microsoft.com/office/drawing/2014/main" val="4204086267"/>
                    </a:ext>
                  </a:extLst>
                </a:gridCol>
                <a:gridCol w="1434939">
                  <a:extLst>
                    <a:ext uri="{9D8B030D-6E8A-4147-A177-3AD203B41FA5}">
                      <a16:colId xmlns:a16="http://schemas.microsoft.com/office/drawing/2014/main" val="1949681559"/>
                    </a:ext>
                  </a:extLst>
                </a:gridCol>
                <a:gridCol w="1013739">
                  <a:extLst>
                    <a:ext uri="{9D8B030D-6E8A-4147-A177-3AD203B41FA5}">
                      <a16:colId xmlns:a16="http://schemas.microsoft.com/office/drawing/2014/main" val="3661090814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1815613651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39493317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814823312"/>
                    </a:ext>
                  </a:extLst>
                </a:gridCol>
                <a:gridCol w="1429192">
                  <a:extLst>
                    <a:ext uri="{9D8B030D-6E8A-4147-A177-3AD203B41FA5}">
                      <a16:colId xmlns:a16="http://schemas.microsoft.com/office/drawing/2014/main" val="473891867"/>
                    </a:ext>
                  </a:extLst>
                </a:gridCol>
              </a:tblGrid>
              <a:tr h="405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</a:rPr>
                        <a:t>Aktivnost,program</a:t>
                      </a:r>
                      <a:r>
                        <a:rPr lang="hr-HR" sz="1000" dirty="0">
                          <a:effectLst/>
                        </a:rPr>
                        <a:t> i /ili projekt 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Ciljevi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Namjena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Nositelji i njihova odgovornost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Način realizacije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Vremenik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Ostvareno /nije ostvareno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Razlog 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extLst>
                  <a:ext uri="{0D108BD9-81ED-4DB2-BD59-A6C34878D82A}">
                    <a16:rowId xmlns:a16="http://schemas.microsoft.com/office/drawing/2014/main" val="540891133"/>
                  </a:ext>
                </a:extLst>
              </a:tr>
              <a:tr h="1891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NAŠ ZAVIČAJ U PROŠLOSTI- U ZAVIČAJNOM MUZEJU</a:t>
                      </a:r>
                      <a:endParaRPr lang="hr-H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Upoznati</a:t>
                      </a:r>
                      <a:endParaRPr lang="hr-H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predmete, ljude i</a:t>
                      </a:r>
                      <a:endParaRPr lang="hr-H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događaje iz</a:t>
                      </a:r>
                      <a:endParaRPr lang="hr-H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prošlosti zavičaja. </a:t>
                      </a:r>
                      <a:r>
                        <a:rPr lang="sk-SK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Razvijati kulturni i nacionalni identitet zajedništvom i pripadnošću skupini.</a:t>
                      </a:r>
                      <a:endParaRPr lang="hr-HR" sz="105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Poticati učenike na</a:t>
                      </a:r>
                      <a:endParaRPr lang="hr-H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promišljanje i</a:t>
                      </a:r>
                      <a:endParaRPr lang="hr-H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poštivanje tradicije i</a:t>
                      </a:r>
                      <a:endParaRPr lang="hr-H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prošlosti zavičaja.</a:t>
                      </a:r>
                      <a:endParaRPr lang="hr-H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hr-H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Učiteljca</a:t>
                      </a:r>
                      <a:endParaRPr lang="hr-H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B. Šišan­­­­­­i učenici  III. r.</a:t>
                      </a:r>
                      <a:endParaRPr lang="hr-H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Posjet muzeju Grada Našica</a:t>
                      </a:r>
                      <a:endParaRPr lang="hr-H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sk-SK" sz="11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hr-H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svibanj 2023.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nije ostvareno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5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Zbog obnove na dvorcu Pejačević u Našicama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1383932"/>
                  </a:ext>
                </a:extLst>
              </a:tr>
              <a:tr h="1567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SVI </a:t>
                      </a:r>
                      <a:endParaRPr lang="hr-H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SVETI</a:t>
                      </a:r>
                      <a:endParaRPr lang="hr-H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Upoznati učenike s crkvenim blagdanima</a:t>
                      </a:r>
                      <a:endParaRPr lang="hr-HR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Razvijati osjećaj poštovanja i zahvalnosti, kulturu ponašanja i potrebu molitve za pokojnima</a:t>
                      </a:r>
                      <a:endParaRPr lang="hr-HR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Ana-Mari </a:t>
                      </a:r>
                      <a:r>
                        <a:rPr lang="hr-HR" sz="11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Kuncinam</a:t>
                      </a:r>
                      <a:r>
                        <a:rPr lang="hr-HR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 učenici III.-IV. razreda</a:t>
                      </a:r>
                      <a:endParaRPr lang="hr-HR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Posjet mjesnom groblju</a:t>
                      </a:r>
                      <a:endParaRPr lang="hr-HR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Uoči blagdana Svih Svetih</a:t>
                      </a:r>
                      <a:endParaRPr lang="hr-HR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05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Nije ostvareno</a:t>
                      </a:r>
                      <a:endParaRPr lang="hr-HR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Loši vremenski uvjeti.</a:t>
                      </a:r>
                      <a:endParaRPr lang="hr-HR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5139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ica 10">
            <a:extLst>
              <a:ext uri="{FF2B5EF4-FFF2-40B4-BE49-F238E27FC236}">
                <a16:creationId xmlns:a16="http://schemas.microsoft.com/office/drawing/2014/main" id="{615D1EA0-6FCB-A00C-6B95-69F7529BF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72540"/>
              </p:ext>
            </p:extLst>
          </p:nvPr>
        </p:nvGraphicFramePr>
        <p:xfrm>
          <a:off x="7679" y="1088797"/>
          <a:ext cx="9136321" cy="307460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323961">
                  <a:extLst>
                    <a:ext uri="{9D8B030D-6E8A-4147-A177-3AD203B41FA5}">
                      <a16:colId xmlns:a16="http://schemas.microsoft.com/office/drawing/2014/main" val="2109132955"/>
                    </a:ext>
                  </a:extLst>
                </a:gridCol>
                <a:gridCol w="1054170">
                  <a:extLst>
                    <a:ext uri="{9D8B030D-6E8A-4147-A177-3AD203B41FA5}">
                      <a16:colId xmlns:a16="http://schemas.microsoft.com/office/drawing/2014/main" val="4204086267"/>
                    </a:ext>
                  </a:extLst>
                </a:gridCol>
                <a:gridCol w="1434939">
                  <a:extLst>
                    <a:ext uri="{9D8B030D-6E8A-4147-A177-3AD203B41FA5}">
                      <a16:colId xmlns:a16="http://schemas.microsoft.com/office/drawing/2014/main" val="1949681559"/>
                    </a:ext>
                  </a:extLst>
                </a:gridCol>
                <a:gridCol w="1185034">
                  <a:extLst>
                    <a:ext uri="{9D8B030D-6E8A-4147-A177-3AD203B41FA5}">
                      <a16:colId xmlns:a16="http://schemas.microsoft.com/office/drawing/2014/main" val="3661090814"/>
                    </a:ext>
                  </a:extLst>
                </a:gridCol>
                <a:gridCol w="919007">
                  <a:extLst>
                    <a:ext uri="{9D8B030D-6E8A-4147-A177-3AD203B41FA5}">
                      <a16:colId xmlns:a16="http://schemas.microsoft.com/office/drawing/2014/main" val="1815613651"/>
                    </a:ext>
                  </a:extLst>
                </a:gridCol>
                <a:gridCol w="1023474">
                  <a:extLst>
                    <a:ext uri="{9D8B030D-6E8A-4147-A177-3AD203B41FA5}">
                      <a16:colId xmlns:a16="http://schemas.microsoft.com/office/drawing/2014/main" val="3949331705"/>
                    </a:ext>
                  </a:extLst>
                </a:gridCol>
                <a:gridCol w="846785">
                  <a:extLst>
                    <a:ext uri="{9D8B030D-6E8A-4147-A177-3AD203B41FA5}">
                      <a16:colId xmlns:a16="http://schemas.microsoft.com/office/drawing/2014/main" val="1814823312"/>
                    </a:ext>
                  </a:extLst>
                </a:gridCol>
                <a:gridCol w="1348951">
                  <a:extLst>
                    <a:ext uri="{9D8B030D-6E8A-4147-A177-3AD203B41FA5}">
                      <a16:colId xmlns:a16="http://schemas.microsoft.com/office/drawing/2014/main" val="473891867"/>
                    </a:ext>
                  </a:extLst>
                </a:gridCol>
              </a:tblGrid>
              <a:tr h="405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</a:rPr>
                        <a:t>Aktivnost,program</a:t>
                      </a:r>
                      <a:r>
                        <a:rPr lang="hr-HR" sz="1000" dirty="0">
                          <a:effectLst/>
                        </a:rPr>
                        <a:t> i /ili projekt 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Ciljevi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Namjena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Nositelji i njihova odgovornost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Način realizacije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Vremenik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Ostvareno /nije ostvareno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Razlog 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extLst>
                  <a:ext uri="{0D108BD9-81ED-4DB2-BD59-A6C34878D82A}">
                    <a16:rowId xmlns:a16="http://schemas.microsoft.com/office/drawing/2014/main" val="540891133"/>
                  </a:ext>
                </a:extLst>
              </a:tr>
              <a:tr h="1891284">
                <a:tc>
                  <a:txBody>
                    <a:bodyPr/>
                    <a:lstStyle/>
                    <a:p>
                      <a:pPr fontAlgn="t"/>
                      <a:endParaRPr lang="hr-HR" dirty="0">
                        <a:effectLst/>
                      </a:endParaRPr>
                    </a:p>
                    <a:p>
                      <a:pPr algn="l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hr-HR" sz="1200" b="1" i="0" cap="small" dirty="0">
                          <a:effectLst/>
                          <a:latin typeface="Times New Roman" panose="02020603050405020304" pitchFamily="18" charset="0"/>
                        </a:rPr>
                        <a:t>POSJET KINU</a:t>
                      </a:r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l-PL">
                        <a:effectLst/>
                      </a:endParaRPr>
                    </a:p>
                    <a:p>
                      <a:pPr algn="l" rtl="0" fontAlgn="base"/>
                      <a:r>
                        <a:rPr lang="pl-PL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l-PL" b="0" i="0">
                        <a:effectLst/>
                      </a:endParaRPr>
                    </a:p>
                    <a:p>
                      <a:pPr algn="l" rtl="0" fontAlgn="base"/>
                      <a:r>
                        <a:rPr lang="pl-PL" sz="1200" b="0" i="0">
                          <a:effectLst/>
                          <a:latin typeface="Times New Roman" panose="02020603050405020304" pitchFamily="18" charset="0"/>
                        </a:rPr>
                        <a:t>Upoznati kulturne ustanove u zavičaju </a:t>
                      </a:r>
                      <a:endParaRPr lang="pl-PL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hr-HR">
                        <a:effectLst/>
                      </a:endParaRPr>
                    </a:p>
                    <a:p>
                      <a:pPr algn="l" rtl="0" fontAlgn="base"/>
                      <a:r>
                        <a:rPr lang="hr-HR" sz="1100" b="0" i="0">
                          <a:effectLst/>
                          <a:latin typeface="Times New Roman" panose="02020603050405020304" pitchFamily="18" charset="0"/>
                        </a:rPr>
                        <a:t>Kulturno ponašanje u kulturnim i javnim ustanovama,upoznati zanimanja  vezana uz kazalište i upoznati kino kao medij </a:t>
                      </a:r>
                      <a:endParaRPr lang="hr-HR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pl-PL">
                        <a:effectLst/>
                      </a:endParaRPr>
                    </a:p>
                    <a:p>
                      <a:pPr algn="l" rtl="0" fontAlgn="base"/>
                      <a:r>
                        <a:rPr lang="pl-PL" sz="1200" b="0" i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pl-PL" b="0" i="0">
                        <a:effectLst/>
                      </a:endParaRPr>
                    </a:p>
                    <a:p>
                      <a:pPr algn="l" rtl="0" fontAlgn="base"/>
                      <a:r>
                        <a:rPr lang="pl-PL" sz="1200" b="0" i="0">
                          <a:effectLst/>
                          <a:latin typeface="Times New Roman" panose="02020603050405020304" pitchFamily="18" charset="0"/>
                        </a:rPr>
                        <a:t>Dom kulture Našice, razrednici PN,RN. </a:t>
                      </a:r>
                      <a:endParaRPr lang="pl-PL" b="0" i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hr-HR" dirty="0">
                        <a:effectLst/>
                      </a:endParaRPr>
                    </a:p>
                    <a:p>
                      <a:pPr algn="l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Gledanje </a:t>
                      </a:r>
                    </a:p>
                    <a:p>
                      <a:pPr algn="l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kino</a:t>
                      </a:r>
                    </a:p>
                    <a:p>
                      <a:pPr algn="l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 predstave </a:t>
                      </a:r>
                      <a:endParaRPr lang="hr-HR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nn-NO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nn-NO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200" b="0" i="0" dirty="0">
                          <a:effectLst/>
                          <a:latin typeface="Times New Roman" panose="02020603050405020304" pitchFamily="18" charset="0"/>
                        </a:rPr>
                        <a:t>Tijekom </a:t>
                      </a:r>
                      <a:endParaRPr lang="hr-HR" sz="1200" b="0" i="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nn-NO" sz="1200" b="0" i="0" dirty="0">
                          <a:effectLst/>
                          <a:latin typeface="Times New Roman" panose="02020603050405020304" pitchFamily="18" charset="0"/>
                        </a:rPr>
                        <a:t>šk. godine </a:t>
                      </a:r>
                      <a:endParaRPr lang="hr-HR" sz="1200" b="0" i="0" dirty="0"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rtl="0" fontAlgn="base"/>
                      <a:r>
                        <a:rPr lang="nn-NO" sz="1200" b="0" i="0" dirty="0">
                          <a:effectLst/>
                          <a:latin typeface="Times New Roman" panose="02020603050405020304" pitchFamily="18" charset="0"/>
                        </a:rPr>
                        <a:t>2022./2023. </a:t>
                      </a:r>
                      <a:endParaRPr lang="nn-NO" b="0" i="0" dirty="0">
                        <a:effectLst/>
                      </a:endParaRPr>
                    </a:p>
                    <a:p>
                      <a:pPr algn="ctr" rtl="0" fontAlgn="base"/>
                      <a:r>
                        <a:rPr lang="nn-NO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nn-NO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nn-NO" sz="1100" b="0" i="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nn-NO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hr-HR" dirty="0">
                        <a:effectLst/>
                      </a:endParaRPr>
                    </a:p>
                    <a:p>
                      <a:pPr algn="just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Nije</a:t>
                      </a:r>
                    </a:p>
                    <a:p>
                      <a:pPr algn="just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ostvareno </a:t>
                      </a:r>
                      <a:endParaRPr lang="hr-HR" b="0" i="0" dirty="0"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hr-HR" dirty="0">
                        <a:effectLst/>
                      </a:endParaRPr>
                    </a:p>
                    <a:p>
                      <a:pPr algn="l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Organizacija </a:t>
                      </a:r>
                    </a:p>
                    <a:p>
                      <a:pPr algn="l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prijevoza </a:t>
                      </a:r>
                      <a:endParaRPr lang="hr-HR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  <a:p>
                      <a:pPr algn="l" rtl="0" fontAlgn="base"/>
                      <a:r>
                        <a:rPr lang="hr-HR" sz="1200" b="0" i="0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  <a:endParaRPr lang="hr-HR" b="0" i="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1383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637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ica 10">
            <a:extLst>
              <a:ext uri="{FF2B5EF4-FFF2-40B4-BE49-F238E27FC236}">
                <a16:creationId xmlns:a16="http://schemas.microsoft.com/office/drawing/2014/main" id="{615D1EA0-6FCB-A00C-6B95-69F7529BF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528912"/>
              </p:ext>
            </p:extLst>
          </p:nvPr>
        </p:nvGraphicFramePr>
        <p:xfrm>
          <a:off x="0" y="1203598"/>
          <a:ext cx="9136321" cy="38648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192912">
                  <a:extLst>
                    <a:ext uri="{9D8B030D-6E8A-4147-A177-3AD203B41FA5}">
                      <a16:colId xmlns:a16="http://schemas.microsoft.com/office/drawing/2014/main" val="2109132955"/>
                    </a:ext>
                  </a:extLst>
                </a:gridCol>
                <a:gridCol w="1185219">
                  <a:extLst>
                    <a:ext uri="{9D8B030D-6E8A-4147-A177-3AD203B41FA5}">
                      <a16:colId xmlns:a16="http://schemas.microsoft.com/office/drawing/2014/main" val="4204086267"/>
                    </a:ext>
                  </a:extLst>
                </a:gridCol>
                <a:gridCol w="1434939">
                  <a:extLst>
                    <a:ext uri="{9D8B030D-6E8A-4147-A177-3AD203B41FA5}">
                      <a16:colId xmlns:a16="http://schemas.microsoft.com/office/drawing/2014/main" val="1949681559"/>
                    </a:ext>
                  </a:extLst>
                </a:gridCol>
                <a:gridCol w="1185034">
                  <a:extLst>
                    <a:ext uri="{9D8B030D-6E8A-4147-A177-3AD203B41FA5}">
                      <a16:colId xmlns:a16="http://schemas.microsoft.com/office/drawing/2014/main" val="3661090814"/>
                    </a:ext>
                  </a:extLst>
                </a:gridCol>
                <a:gridCol w="919007">
                  <a:extLst>
                    <a:ext uri="{9D8B030D-6E8A-4147-A177-3AD203B41FA5}">
                      <a16:colId xmlns:a16="http://schemas.microsoft.com/office/drawing/2014/main" val="1815613651"/>
                    </a:ext>
                  </a:extLst>
                </a:gridCol>
                <a:gridCol w="878699">
                  <a:extLst>
                    <a:ext uri="{9D8B030D-6E8A-4147-A177-3AD203B41FA5}">
                      <a16:colId xmlns:a16="http://schemas.microsoft.com/office/drawing/2014/main" val="3949331705"/>
                    </a:ext>
                  </a:extLst>
                </a:gridCol>
                <a:gridCol w="1088558">
                  <a:extLst>
                    <a:ext uri="{9D8B030D-6E8A-4147-A177-3AD203B41FA5}">
                      <a16:colId xmlns:a16="http://schemas.microsoft.com/office/drawing/2014/main" val="1814823312"/>
                    </a:ext>
                  </a:extLst>
                </a:gridCol>
                <a:gridCol w="1251953">
                  <a:extLst>
                    <a:ext uri="{9D8B030D-6E8A-4147-A177-3AD203B41FA5}">
                      <a16:colId xmlns:a16="http://schemas.microsoft.com/office/drawing/2014/main" val="473891867"/>
                    </a:ext>
                  </a:extLst>
                </a:gridCol>
              </a:tblGrid>
              <a:tr h="405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</a:rPr>
                        <a:t>Aktivnost,program</a:t>
                      </a:r>
                      <a:r>
                        <a:rPr lang="hr-HR" sz="1000" dirty="0">
                          <a:effectLst/>
                        </a:rPr>
                        <a:t> i /ili projekt 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Ciljevi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Namjena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Nositelji i njihova odgovornost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Način realizacije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Vremenik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Ostvareno /nije ostvareno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Razlog 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extLst>
                  <a:ext uri="{0D108BD9-81ED-4DB2-BD59-A6C34878D82A}">
                    <a16:rowId xmlns:a16="http://schemas.microsoft.com/office/drawing/2014/main" val="540891133"/>
                  </a:ext>
                </a:extLst>
              </a:tr>
              <a:tr h="1891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GEOMETRIJSKA ŠKOLA STANKO BILINSKI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Poticanje darovitih učenika, obrada novih geometrijskih sadržaja te proširivanje znanja o geometriji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Razvijanje geometrijskih vještina, proširivanje sadržaja geometrije koji se uče na redovnoj nastavi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učiteljica matematike Irena Dujmović i</a:t>
                      </a:r>
                      <a:br>
                        <a:rPr lang="hr-H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učenici 7. i 8. razreda 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Predavanja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radionice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Travanj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2023.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Nije ostvareno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Kratak rok za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prijavu (poziv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kasno stigao)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1383932"/>
                  </a:ext>
                </a:extLst>
              </a:tr>
              <a:tr h="15679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1" kern="1200" cap="sm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POSJET MARIJANSKOM SVETIŠTU U  IVANOVCIMA</a:t>
                      </a:r>
                      <a:endParaRPr lang="hr-HR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Potaknuti učenike na pobožnost prema Majci Božjoj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Razvijati kulturno i pobožno ponašanje u vjerskim prostorima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Vjeroučiteljica Ana-Mari </a:t>
                      </a:r>
                      <a:r>
                        <a:rPr lang="hr-HR" sz="12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Kuncinam</a:t>
                      </a:r>
                      <a:r>
                        <a:rPr lang="hr-HR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i učenici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Vjeronaučne skupine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ts val="120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Molitva i pobožnost u Marijanskom svetištu.</a:t>
                      </a:r>
                    </a:p>
                    <a:p>
                      <a:pPr>
                        <a:lnSpc>
                          <a:spcPts val="1205"/>
                        </a:lnSpc>
                      </a:pPr>
                      <a:endParaRPr lang="hr-HR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Tijekom školske godine, preporuča se listopad ili svibanj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Nije ostvareno.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Nedostatak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financijskih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2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sredstava.</a:t>
                      </a:r>
                      <a:endParaRPr lang="hr-HR" sz="1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extLst>
                  <a:ext uri="{0D108BD9-81ED-4DB2-BD59-A6C34878D82A}">
                    <a16:rowId xmlns:a16="http://schemas.microsoft.com/office/drawing/2014/main" val="3495139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662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ica 10">
            <a:extLst>
              <a:ext uri="{FF2B5EF4-FFF2-40B4-BE49-F238E27FC236}">
                <a16:creationId xmlns:a16="http://schemas.microsoft.com/office/drawing/2014/main" id="{615D1EA0-6FCB-A00C-6B95-69F7529BF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77008"/>
              </p:ext>
            </p:extLst>
          </p:nvPr>
        </p:nvGraphicFramePr>
        <p:xfrm>
          <a:off x="107504" y="987574"/>
          <a:ext cx="9136321" cy="37153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192912">
                  <a:extLst>
                    <a:ext uri="{9D8B030D-6E8A-4147-A177-3AD203B41FA5}">
                      <a16:colId xmlns:a16="http://schemas.microsoft.com/office/drawing/2014/main" val="2109132955"/>
                    </a:ext>
                  </a:extLst>
                </a:gridCol>
                <a:gridCol w="1185219">
                  <a:extLst>
                    <a:ext uri="{9D8B030D-6E8A-4147-A177-3AD203B41FA5}">
                      <a16:colId xmlns:a16="http://schemas.microsoft.com/office/drawing/2014/main" val="4204086267"/>
                    </a:ext>
                  </a:extLst>
                </a:gridCol>
                <a:gridCol w="1434939">
                  <a:extLst>
                    <a:ext uri="{9D8B030D-6E8A-4147-A177-3AD203B41FA5}">
                      <a16:colId xmlns:a16="http://schemas.microsoft.com/office/drawing/2014/main" val="1949681559"/>
                    </a:ext>
                  </a:extLst>
                </a:gridCol>
                <a:gridCol w="1185034">
                  <a:extLst>
                    <a:ext uri="{9D8B030D-6E8A-4147-A177-3AD203B41FA5}">
                      <a16:colId xmlns:a16="http://schemas.microsoft.com/office/drawing/2014/main" val="3661090814"/>
                    </a:ext>
                  </a:extLst>
                </a:gridCol>
                <a:gridCol w="919007">
                  <a:extLst>
                    <a:ext uri="{9D8B030D-6E8A-4147-A177-3AD203B41FA5}">
                      <a16:colId xmlns:a16="http://schemas.microsoft.com/office/drawing/2014/main" val="1815613651"/>
                    </a:ext>
                  </a:extLst>
                </a:gridCol>
                <a:gridCol w="1211681">
                  <a:extLst>
                    <a:ext uri="{9D8B030D-6E8A-4147-A177-3AD203B41FA5}">
                      <a16:colId xmlns:a16="http://schemas.microsoft.com/office/drawing/2014/main" val="394933170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814823312"/>
                    </a:ext>
                  </a:extLst>
                </a:gridCol>
                <a:gridCol w="927409">
                  <a:extLst>
                    <a:ext uri="{9D8B030D-6E8A-4147-A177-3AD203B41FA5}">
                      <a16:colId xmlns:a16="http://schemas.microsoft.com/office/drawing/2014/main" val="473891867"/>
                    </a:ext>
                  </a:extLst>
                </a:gridCol>
              </a:tblGrid>
              <a:tr h="2960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</a:rPr>
                        <a:t>Aktivnost,program</a:t>
                      </a:r>
                      <a:r>
                        <a:rPr lang="hr-HR" sz="1000" dirty="0">
                          <a:effectLst/>
                        </a:rPr>
                        <a:t> i /ili projekt 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Ciljevi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Namjena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Nositelji i njihova odgovornost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Način realizacije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Vremenik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Ostvareno /nije ostvareno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Razlog 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extLst>
                  <a:ext uri="{0D108BD9-81ED-4DB2-BD59-A6C34878D82A}">
                    <a16:rowId xmlns:a16="http://schemas.microsoft.com/office/drawing/2014/main" val="540891133"/>
                  </a:ext>
                </a:extLst>
              </a:tr>
              <a:tr h="1380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ZIMSKA ŠKOLA FIZIKE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Uključiti učenike u istraživački rad i potaći u učenicima još veći interes za fiziku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Povezivanje stečenih znanja sa dosadašnjim spoznajama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Učitelj Bojan Fuderer i učenici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predavanja, radionice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Tijekom školske godine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2022./2023.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Nije ostvareno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1383932"/>
                  </a:ext>
                </a:extLst>
              </a:tr>
              <a:tr h="1995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hr-HR" sz="1400" b="1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zima u domu tehnike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b="1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400" b="1" cap="small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Izvannastavni i izvanškolski radionički program tehničkih aktivnosti.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Povezivanje stečenih znanja sa dosadašnjim spoznajama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Učitelj Bojan </a:t>
                      </a:r>
                      <a:r>
                        <a:rPr lang="hr-HR" sz="1200" b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Fuderer</a:t>
                      </a: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i učenici koji su uključeni u  TEHNIČARE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predavanja, radionice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Tijekom školske godine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2022./2023.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Nije ostvareno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5139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952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ica 10">
            <a:extLst>
              <a:ext uri="{FF2B5EF4-FFF2-40B4-BE49-F238E27FC236}">
                <a16:creationId xmlns:a16="http://schemas.microsoft.com/office/drawing/2014/main" id="{615D1EA0-6FCB-A00C-6B95-69F7529BF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404104"/>
              </p:ext>
            </p:extLst>
          </p:nvPr>
        </p:nvGraphicFramePr>
        <p:xfrm>
          <a:off x="15567" y="923405"/>
          <a:ext cx="9092938" cy="22454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202097">
                  <a:extLst>
                    <a:ext uri="{9D8B030D-6E8A-4147-A177-3AD203B41FA5}">
                      <a16:colId xmlns:a16="http://schemas.microsoft.com/office/drawing/2014/main" val="2109132955"/>
                    </a:ext>
                  </a:extLst>
                </a:gridCol>
                <a:gridCol w="1194345">
                  <a:extLst>
                    <a:ext uri="{9D8B030D-6E8A-4147-A177-3AD203B41FA5}">
                      <a16:colId xmlns:a16="http://schemas.microsoft.com/office/drawing/2014/main" val="4204086267"/>
                    </a:ext>
                  </a:extLst>
                </a:gridCol>
                <a:gridCol w="1223887">
                  <a:extLst>
                    <a:ext uri="{9D8B030D-6E8A-4147-A177-3AD203B41FA5}">
                      <a16:colId xmlns:a16="http://schemas.microsoft.com/office/drawing/2014/main" val="1949681559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3661090814"/>
                    </a:ext>
                  </a:extLst>
                </a:gridCol>
                <a:gridCol w="1046197">
                  <a:extLst>
                    <a:ext uri="{9D8B030D-6E8A-4147-A177-3AD203B41FA5}">
                      <a16:colId xmlns:a16="http://schemas.microsoft.com/office/drawing/2014/main" val="1815613651"/>
                    </a:ext>
                  </a:extLst>
                </a:gridCol>
                <a:gridCol w="885465">
                  <a:extLst>
                    <a:ext uri="{9D8B030D-6E8A-4147-A177-3AD203B41FA5}">
                      <a16:colId xmlns:a16="http://schemas.microsoft.com/office/drawing/2014/main" val="3949331705"/>
                    </a:ext>
                  </a:extLst>
                </a:gridCol>
                <a:gridCol w="1092674">
                  <a:extLst>
                    <a:ext uri="{9D8B030D-6E8A-4147-A177-3AD203B41FA5}">
                      <a16:colId xmlns:a16="http://schemas.microsoft.com/office/drawing/2014/main" val="1662198637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473891867"/>
                    </a:ext>
                  </a:extLst>
                </a:gridCol>
              </a:tblGrid>
              <a:tr h="405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</a:rPr>
                        <a:t>Aktivnost,program</a:t>
                      </a:r>
                      <a:r>
                        <a:rPr lang="hr-HR" sz="1000" dirty="0">
                          <a:effectLst/>
                        </a:rPr>
                        <a:t> i /ili projekt 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Ciljevi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Namjena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Nositelji i njihova odgovornost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Način realizacije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</a:rPr>
                        <a:t>Vremenik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000" dirty="0">
                          <a:effectLst/>
                        </a:rPr>
                        <a:t>Ostvareno /nije ostvareno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Razlog 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extLst>
                  <a:ext uri="{0D108BD9-81ED-4DB2-BD59-A6C34878D82A}">
                    <a16:rowId xmlns:a16="http://schemas.microsoft.com/office/drawing/2014/main" val="540891133"/>
                  </a:ext>
                </a:extLst>
              </a:tr>
              <a:tr h="15679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entury Gothic" panose="020B0502020202020204" pitchFamily="34" charset="0"/>
                        </a:rPr>
                        <a:t>DAN TOLERANCIJE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Razvijati: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Pozitivne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osjećaje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prema drugima,  toleranciju, razumijevanje, poštivanje različitosti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Razvijati osjećaj tolerancije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Učenici 6. razreda, učiteljica Katarina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Najmenik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Sudjelovanje u likovno-likovnom natječaju, scenska igra na temu tolerancije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listopad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2022.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Nije ostvareno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entury Gothic" panose="020B0502020202020204" pitchFamily="34" charset="0"/>
                        </a:rPr>
                        <a:t>Natječaj nije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entury Gothic" panose="020B0502020202020204" pitchFamily="34" charset="0"/>
                        </a:rPr>
                        <a:t>organiziran.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5139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87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ica 10">
            <a:extLst>
              <a:ext uri="{FF2B5EF4-FFF2-40B4-BE49-F238E27FC236}">
                <a16:creationId xmlns:a16="http://schemas.microsoft.com/office/drawing/2014/main" id="{615D1EA0-6FCB-A00C-6B95-69F7529BFB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12576"/>
              </p:ext>
            </p:extLst>
          </p:nvPr>
        </p:nvGraphicFramePr>
        <p:xfrm>
          <a:off x="-4361" y="1059582"/>
          <a:ext cx="9136321" cy="38648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{72833802-FEF1-4C79-8D5D-14CF1EAF98D9}</a:tableStyleId>
              </a:tblPr>
              <a:tblGrid>
                <a:gridCol w="1192912">
                  <a:extLst>
                    <a:ext uri="{9D8B030D-6E8A-4147-A177-3AD203B41FA5}">
                      <a16:colId xmlns:a16="http://schemas.microsoft.com/office/drawing/2014/main" val="2109132955"/>
                    </a:ext>
                  </a:extLst>
                </a:gridCol>
                <a:gridCol w="1185219">
                  <a:extLst>
                    <a:ext uri="{9D8B030D-6E8A-4147-A177-3AD203B41FA5}">
                      <a16:colId xmlns:a16="http://schemas.microsoft.com/office/drawing/2014/main" val="4204086267"/>
                    </a:ext>
                  </a:extLst>
                </a:gridCol>
                <a:gridCol w="1434939">
                  <a:extLst>
                    <a:ext uri="{9D8B030D-6E8A-4147-A177-3AD203B41FA5}">
                      <a16:colId xmlns:a16="http://schemas.microsoft.com/office/drawing/2014/main" val="1949681559"/>
                    </a:ext>
                  </a:extLst>
                </a:gridCol>
                <a:gridCol w="1185034">
                  <a:extLst>
                    <a:ext uri="{9D8B030D-6E8A-4147-A177-3AD203B41FA5}">
                      <a16:colId xmlns:a16="http://schemas.microsoft.com/office/drawing/2014/main" val="3661090814"/>
                    </a:ext>
                  </a:extLst>
                </a:gridCol>
                <a:gridCol w="919007">
                  <a:extLst>
                    <a:ext uri="{9D8B030D-6E8A-4147-A177-3AD203B41FA5}">
                      <a16:colId xmlns:a16="http://schemas.microsoft.com/office/drawing/2014/main" val="1815613651"/>
                    </a:ext>
                  </a:extLst>
                </a:gridCol>
                <a:gridCol w="675474">
                  <a:extLst>
                    <a:ext uri="{9D8B030D-6E8A-4147-A177-3AD203B41FA5}">
                      <a16:colId xmlns:a16="http://schemas.microsoft.com/office/drawing/2014/main" val="3949331705"/>
                    </a:ext>
                  </a:extLst>
                </a:gridCol>
                <a:gridCol w="1194785">
                  <a:extLst>
                    <a:ext uri="{9D8B030D-6E8A-4147-A177-3AD203B41FA5}">
                      <a16:colId xmlns:a16="http://schemas.microsoft.com/office/drawing/2014/main" val="1814823312"/>
                    </a:ext>
                  </a:extLst>
                </a:gridCol>
                <a:gridCol w="1348951">
                  <a:extLst>
                    <a:ext uri="{9D8B030D-6E8A-4147-A177-3AD203B41FA5}">
                      <a16:colId xmlns:a16="http://schemas.microsoft.com/office/drawing/2014/main" val="473891867"/>
                    </a:ext>
                  </a:extLst>
                </a:gridCol>
              </a:tblGrid>
              <a:tr h="4055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 err="1">
                          <a:effectLst/>
                        </a:rPr>
                        <a:t>Aktivnost,program</a:t>
                      </a:r>
                      <a:r>
                        <a:rPr lang="hr-HR" sz="1000" dirty="0">
                          <a:effectLst/>
                        </a:rPr>
                        <a:t> i /ili projekt 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Ciljevi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Namjena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Nositelji i njihova odgovornost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 dirty="0">
                          <a:effectLst/>
                        </a:rPr>
                        <a:t>Način realizacije</a:t>
                      </a:r>
                      <a:endParaRPr lang="hr-HR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Vremenik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Ostvareno /nije ostvareno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1000">
                          <a:effectLst/>
                        </a:rPr>
                        <a:t>Razlog </a:t>
                      </a:r>
                      <a:endParaRPr lang="hr-HR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669" marR="32669" marT="0" marB="0" anchor="ctr"/>
                </a:tc>
                <a:extLst>
                  <a:ext uri="{0D108BD9-81ED-4DB2-BD59-A6C34878D82A}">
                    <a16:rowId xmlns:a16="http://schemas.microsoft.com/office/drawing/2014/main" val="540891133"/>
                  </a:ext>
                </a:extLst>
              </a:tr>
              <a:tr h="1891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5275" algn="l"/>
                        </a:tabLs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5275" algn="l"/>
                        </a:tabLst>
                      </a:pPr>
                      <a:r>
                        <a:rPr lang="hr-HR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JEDNODNEVNI</a:t>
                      </a:r>
                      <a:br>
                        <a:rPr lang="hr-HR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r-HR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IZLET U SLAVONSKI BROD</a:t>
                      </a:r>
                      <a:endParaRPr lang="hr-HR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5275" algn="l"/>
                        </a:tabLs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5275" algn="l"/>
                        </a:tabLs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Upoznavanje s likom i djelom Ivane Brlić Mažuranić. 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5275" algn="l"/>
                        </a:tabLs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Razvijati pozitivan stav prema čitanju kroz zanimljive događaje iz života pisca.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5275" algn="l"/>
                        </a:tabLs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5275" algn="l"/>
                        </a:tabLs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Učitelji i učenici I-IV. razred MŠ i PŠ i roditelji,</a:t>
                      </a:r>
                      <a:b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</a:b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putnička agencija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5275" algn="l"/>
                        </a:tabLs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5275" algn="l"/>
                        </a:tabLs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5275" algn="l"/>
                        </a:tabLst>
                      </a:pPr>
                      <a:r>
                        <a:rPr lang="hr-HR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Jednodnevni izlet</a:t>
                      </a:r>
                      <a:endParaRPr lang="hr-H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5275" algn="l"/>
                        </a:tabLs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travanj 2023.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5275" algn="l"/>
                        </a:tabLs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NIJE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5275" algn="l"/>
                        </a:tabLst>
                      </a:pPr>
                      <a:r>
                        <a:rPr lang="hr-HR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OSTVARENO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95275" algn="l"/>
                        </a:tabLs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NEMOGUĆNOST ORGANIZACIJE U VRIJEME OBILJEŽAVANJA DANA IVANE BRLIĆ MAŽURANIĆ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1383932"/>
                  </a:ext>
                </a:extLst>
              </a:tr>
              <a:tr h="15679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ŠKOLA </a:t>
                      </a: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 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PRIRODI</a:t>
                      </a:r>
                      <a:endParaRPr lang="hr-H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Upoznati druge dijelove domovine te životne zajednice Jadranskog mora.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Razvijati pozitivan stav prema domovini i drugim zavičajnim cjelinama.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Učitelica</a:t>
                      </a: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 učenici 4. razreda PŠ,  </a:t>
                      </a:r>
                      <a:r>
                        <a:rPr lang="hr-HR" sz="1200" b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Lađanska</a:t>
                      </a: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i putnička agencija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Višednevna ekskurzija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Lipanj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2023.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NIJE OSTVARENO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r-HR" sz="1200" b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NEDOVOLJAN BROJ ZAINTERESIRANIH UČENIKA</a:t>
                      </a:r>
                      <a:endParaRPr lang="hr-HR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5139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0746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684</Words>
  <Application>Microsoft Office PowerPoint</Application>
  <PresentationFormat>Prikaz na zaslonu (16:9)</PresentationFormat>
  <Paragraphs>216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2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Custom Design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TAJNISTVO</cp:lastModifiedBy>
  <cp:revision>29</cp:revision>
  <dcterms:created xsi:type="dcterms:W3CDTF">2014-04-01T16:27:38Z</dcterms:created>
  <dcterms:modified xsi:type="dcterms:W3CDTF">2023-07-04T08:20:12Z</dcterms:modified>
</cp:coreProperties>
</file>