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vijetli stil 2 - Isticanj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753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46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5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65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0538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89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9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96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363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4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654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032F64-2B28-4D45-8AD6-D68F21D911DD}" type="datetimeFigureOut">
              <a:rPr lang="hr-HR" smtClean="0"/>
              <a:t>1.7.2021.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43BA10B-AE73-4386-AB43-7A3A31A247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14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REALIZACIJA KURIKULUMA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ŠKOLSKA GOINA 2020./2021.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900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13566"/>
              </p:ext>
            </p:extLst>
          </p:nvPr>
        </p:nvGraphicFramePr>
        <p:xfrm>
          <a:off x="0" y="0"/>
          <a:ext cx="12192001" cy="64505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591887">
                  <a:extLst>
                    <a:ext uri="{9D8B030D-6E8A-4147-A177-3AD203B41FA5}">
                      <a16:colId xmlns="" xmlns:a16="http://schemas.microsoft.com/office/drawing/2014/main" val="2109132955"/>
                    </a:ext>
                  </a:extLst>
                </a:gridCol>
                <a:gridCol w="1581619">
                  <a:extLst>
                    <a:ext uri="{9D8B030D-6E8A-4147-A177-3AD203B41FA5}">
                      <a16:colId xmlns="" xmlns:a16="http://schemas.microsoft.com/office/drawing/2014/main" val="4204086267"/>
                    </a:ext>
                  </a:extLst>
                </a:gridCol>
                <a:gridCol w="1914861">
                  <a:extLst>
                    <a:ext uri="{9D8B030D-6E8A-4147-A177-3AD203B41FA5}">
                      <a16:colId xmlns="" xmlns:a16="http://schemas.microsoft.com/office/drawing/2014/main" val="1949681559"/>
                    </a:ext>
                  </a:extLst>
                </a:gridCol>
                <a:gridCol w="1581374">
                  <a:extLst>
                    <a:ext uri="{9D8B030D-6E8A-4147-A177-3AD203B41FA5}">
                      <a16:colId xmlns="" xmlns:a16="http://schemas.microsoft.com/office/drawing/2014/main" val="3661090814"/>
                    </a:ext>
                  </a:extLst>
                </a:gridCol>
                <a:gridCol w="1226372">
                  <a:extLst>
                    <a:ext uri="{9D8B030D-6E8A-4147-A177-3AD203B41FA5}">
                      <a16:colId xmlns="" xmlns:a16="http://schemas.microsoft.com/office/drawing/2014/main" val="1815613651"/>
                    </a:ext>
                  </a:extLst>
                </a:gridCol>
                <a:gridCol w="1172583">
                  <a:extLst>
                    <a:ext uri="{9D8B030D-6E8A-4147-A177-3AD203B41FA5}">
                      <a16:colId xmlns="" xmlns:a16="http://schemas.microsoft.com/office/drawing/2014/main" val="3949331705"/>
                    </a:ext>
                  </a:extLst>
                </a:gridCol>
                <a:gridCol w="1323191">
                  <a:extLst>
                    <a:ext uri="{9D8B030D-6E8A-4147-A177-3AD203B41FA5}">
                      <a16:colId xmlns="" xmlns:a16="http://schemas.microsoft.com/office/drawing/2014/main" val="1814823312"/>
                    </a:ext>
                  </a:extLst>
                </a:gridCol>
                <a:gridCol w="1800114">
                  <a:extLst>
                    <a:ext uri="{9D8B030D-6E8A-4147-A177-3AD203B41FA5}">
                      <a16:colId xmlns="" xmlns:a16="http://schemas.microsoft.com/office/drawing/2014/main" val="473891867"/>
                    </a:ext>
                  </a:extLst>
                </a:gridCol>
              </a:tblGrid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Aktivnost,program i /ili projekt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Ciljevi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Namjena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Nositelji i njihova odgovornost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Način realizacije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Vremenik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Ostvareno /nije ostvareno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Razlog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="" xmlns:a16="http://schemas.microsoft.com/office/drawing/2014/main" val="540891133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PRIRODA (DODATNA NASTAVA)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Utvrđivanje i proširivanje gradiva s redovne nastave, rad s učenicima koji pokazuju interes za gradivo te priprema za natjecanje.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Proširivanje sadržaja koji se obrađuju na redovnoj nastavi i pripremanje učenika za natjecanja.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Marija Hmura, magistra biologije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Jedan školski sat tjedno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školska </a:t>
                      </a: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godina 2020./2021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 U CIJELOSTI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Promjene u zaduženju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19702227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ZAVIČAJ U PROŠLOSTI- U ZAVIČAJNOM MUZEJU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Upoznati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predmete, ljude 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događaje iz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prošlosti zavičaja.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Poticati učenike na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promišljanje 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poštivanje tradicije 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prošlosti zavičaja.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 B. Šišan ­­­­­­i učenici III. r.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Posjet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zavičajnom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muzeju grada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Našica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</a:t>
                      </a: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školske godine 2020./2021.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k-SK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</a:t>
                      </a:r>
                      <a:r>
                        <a:rPr lang="sk-SK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vezanim za COVID 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1169195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POSJET ŠKOLSKOJ KNJIŽNICI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Upoznati djecu s kulturom čitanja knjiga i posudbe iz gradske knjižnice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Razvijati osjećaja za knjigu i čitanje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Učiteljica     B.  Šišan i učenici I.-IV. r.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Izvanučionična - integracijsko korelacijski dan -posjet  školskoj knjižnici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školske godine 2020./2021.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k-SK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</a:t>
                      </a:r>
                      <a:r>
                        <a:rPr lang="sk-SK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vezanim za COVID 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13822287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ZAVIČAJ U PROŠLOSTI- U ZAVIČAJNOM MUZEJU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Upoznati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predmete, ljude i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događaje iz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prošlosti zavičaja. 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Poticati učenike na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promišljanje i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poštivanje tradicije i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prošlosti zavičaja.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Učiteljca K. Torčić ­­­­­­i učenici  III. r.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Posjet zavičajnom muzeju grada Našica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</a:t>
                      </a: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školske godine 2020./2021.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 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vezanih uz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35902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4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61783"/>
              </p:ext>
            </p:extLst>
          </p:nvPr>
        </p:nvGraphicFramePr>
        <p:xfrm>
          <a:off x="0" y="1"/>
          <a:ext cx="12192001" cy="60150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591887">
                  <a:extLst>
                    <a:ext uri="{9D8B030D-6E8A-4147-A177-3AD203B41FA5}">
                      <a16:colId xmlns="" xmlns:a16="http://schemas.microsoft.com/office/drawing/2014/main" val="1405377894"/>
                    </a:ext>
                  </a:extLst>
                </a:gridCol>
                <a:gridCol w="1581619">
                  <a:extLst>
                    <a:ext uri="{9D8B030D-6E8A-4147-A177-3AD203B41FA5}">
                      <a16:colId xmlns="" xmlns:a16="http://schemas.microsoft.com/office/drawing/2014/main" val="2747073009"/>
                    </a:ext>
                  </a:extLst>
                </a:gridCol>
                <a:gridCol w="1914861">
                  <a:extLst>
                    <a:ext uri="{9D8B030D-6E8A-4147-A177-3AD203B41FA5}">
                      <a16:colId xmlns="" xmlns:a16="http://schemas.microsoft.com/office/drawing/2014/main" val="1280928694"/>
                    </a:ext>
                  </a:extLst>
                </a:gridCol>
                <a:gridCol w="1581374">
                  <a:extLst>
                    <a:ext uri="{9D8B030D-6E8A-4147-A177-3AD203B41FA5}">
                      <a16:colId xmlns="" xmlns:a16="http://schemas.microsoft.com/office/drawing/2014/main" val="719404638"/>
                    </a:ext>
                  </a:extLst>
                </a:gridCol>
                <a:gridCol w="1226372">
                  <a:extLst>
                    <a:ext uri="{9D8B030D-6E8A-4147-A177-3AD203B41FA5}">
                      <a16:colId xmlns="" xmlns:a16="http://schemas.microsoft.com/office/drawing/2014/main" val="1186586297"/>
                    </a:ext>
                  </a:extLst>
                </a:gridCol>
                <a:gridCol w="1172583">
                  <a:extLst>
                    <a:ext uri="{9D8B030D-6E8A-4147-A177-3AD203B41FA5}">
                      <a16:colId xmlns="" xmlns:a16="http://schemas.microsoft.com/office/drawing/2014/main" val="3911044823"/>
                    </a:ext>
                  </a:extLst>
                </a:gridCol>
                <a:gridCol w="1323191">
                  <a:extLst>
                    <a:ext uri="{9D8B030D-6E8A-4147-A177-3AD203B41FA5}">
                      <a16:colId xmlns="" xmlns:a16="http://schemas.microsoft.com/office/drawing/2014/main" val="3481296823"/>
                    </a:ext>
                  </a:extLst>
                </a:gridCol>
                <a:gridCol w="1800114">
                  <a:extLst>
                    <a:ext uri="{9D8B030D-6E8A-4147-A177-3AD203B41FA5}">
                      <a16:colId xmlns="" xmlns:a16="http://schemas.microsoft.com/office/drawing/2014/main" val="1229909635"/>
                    </a:ext>
                  </a:extLst>
                </a:gridCol>
              </a:tblGrid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Aktivnost,program i /ili projekt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Ciljevi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Namjena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Nositelji i njihova odgovornost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Način realizacije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Vremenik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Ostvareno /nije ostvareno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Razlog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="" xmlns:a16="http://schemas.microsoft.com/office/drawing/2014/main" val="1821220925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POSJET ŠKOLSKOJ KNJIŽNICI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Upoznati djecu s kulturom čitanja knjiga i posudbe iz gradske knjižnice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Razvijati osjećaja za knjigu i čitanje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Učiteljica 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Šimurda  i K. Torčić, 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učenici I.-IV.r.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Izvanučionična - integracijsko korelacijski dan -posjet  školskoj knjižnici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školske godine 2020./2021.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NIJE 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vezanih uz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48511947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ZAVIČAJ U PROŠLOSTI- U ZAVIČAJNOM MUZEJU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Upoznati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predmete, ljude i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događaje iz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prošlosti zavičaja.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Poticati učenike na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promišljanje i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poštivanje tradicije i</a:t>
                      </a: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prošlosti zavičaja.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 V. Hacekova ­­­­­­i učenici III. r.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Posjet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zavičajnom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muzeju grada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Našica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</a:t>
                      </a: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školske godine 2020./2021.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NIJE OSTVARENO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epidemije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6559846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 SLOVAČKOG FILMA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Afirmirati slovački dječji film i kulturu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Razvijati sposobnosti percepcije i prosudbe filmskog djela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Središnja knjižnica Slovaka u RH i učiteljica  Branka Kandžera  III, i IV,raz.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Gledanje kino predstave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Studeni </a:t>
                      </a: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</a:t>
                      </a: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epidemije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0710210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POSJET KAZALIŠTU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Upoznati kulturne ustanove u zavičaju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Razvijati kulturno ponašanje u kulturnim i javnim ustanovama,upoznati zanimanja  vezana uz kazalište,kazalište kao medij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HNK  Osijek,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učitelji,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učenici od 5.do 8. razreda,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roditelji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b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5"/>
                        </a:lnSpc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Nastavni dan</a:t>
                      </a:r>
                      <a:endParaRPr lang="hr-HR" sz="12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Školska godina 2020/2021.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hr-HR" sz="11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NIJE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OSTVARENO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</a:t>
                      </a: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epidemije COVID-19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349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5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15997"/>
              </p:ext>
            </p:extLst>
          </p:nvPr>
        </p:nvGraphicFramePr>
        <p:xfrm>
          <a:off x="0" y="1"/>
          <a:ext cx="12192001" cy="59878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591887">
                  <a:extLst>
                    <a:ext uri="{9D8B030D-6E8A-4147-A177-3AD203B41FA5}">
                      <a16:colId xmlns="" xmlns:a16="http://schemas.microsoft.com/office/drawing/2014/main" val="1405377894"/>
                    </a:ext>
                  </a:extLst>
                </a:gridCol>
                <a:gridCol w="1581619">
                  <a:extLst>
                    <a:ext uri="{9D8B030D-6E8A-4147-A177-3AD203B41FA5}">
                      <a16:colId xmlns="" xmlns:a16="http://schemas.microsoft.com/office/drawing/2014/main" val="2747073009"/>
                    </a:ext>
                  </a:extLst>
                </a:gridCol>
                <a:gridCol w="1914861">
                  <a:extLst>
                    <a:ext uri="{9D8B030D-6E8A-4147-A177-3AD203B41FA5}">
                      <a16:colId xmlns="" xmlns:a16="http://schemas.microsoft.com/office/drawing/2014/main" val="1280928694"/>
                    </a:ext>
                  </a:extLst>
                </a:gridCol>
                <a:gridCol w="1581374">
                  <a:extLst>
                    <a:ext uri="{9D8B030D-6E8A-4147-A177-3AD203B41FA5}">
                      <a16:colId xmlns="" xmlns:a16="http://schemas.microsoft.com/office/drawing/2014/main" val="719404638"/>
                    </a:ext>
                  </a:extLst>
                </a:gridCol>
                <a:gridCol w="1226372">
                  <a:extLst>
                    <a:ext uri="{9D8B030D-6E8A-4147-A177-3AD203B41FA5}">
                      <a16:colId xmlns="" xmlns:a16="http://schemas.microsoft.com/office/drawing/2014/main" val="1186586297"/>
                    </a:ext>
                  </a:extLst>
                </a:gridCol>
                <a:gridCol w="1172583">
                  <a:extLst>
                    <a:ext uri="{9D8B030D-6E8A-4147-A177-3AD203B41FA5}">
                      <a16:colId xmlns="" xmlns:a16="http://schemas.microsoft.com/office/drawing/2014/main" val="3911044823"/>
                    </a:ext>
                  </a:extLst>
                </a:gridCol>
                <a:gridCol w="1323191">
                  <a:extLst>
                    <a:ext uri="{9D8B030D-6E8A-4147-A177-3AD203B41FA5}">
                      <a16:colId xmlns="" xmlns:a16="http://schemas.microsoft.com/office/drawing/2014/main" val="3481296823"/>
                    </a:ext>
                  </a:extLst>
                </a:gridCol>
                <a:gridCol w="1800114">
                  <a:extLst>
                    <a:ext uri="{9D8B030D-6E8A-4147-A177-3AD203B41FA5}">
                      <a16:colId xmlns="" xmlns:a16="http://schemas.microsoft.com/office/drawing/2014/main" val="1229909635"/>
                    </a:ext>
                  </a:extLst>
                </a:gridCol>
              </a:tblGrid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Aktivnost,program</a:t>
                      </a:r>
                      <a:r>
                        <a:rPr lang="hr-HR" sz="1200" dirty="0">
                          <a:effectLst/>
                        </a:rPr>
                        <a:t> i /ili projekt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Ciljevi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Namjena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Nositelji i njihova odgovornost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Način realizacije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Vremenik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Ostvareno /nije ostvareno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Razlog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="" xmlns:a16="http://schemas.microsoft.com/office/drawing/2014/main" val="1821220925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POSJET KINU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Upoznati kulturne ustanove u zavičaju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Kulturno ponašanje u kulturnim i javnim ustanovama,upoznati zanimanja  vezana uz kazalište i upoznati kino kao medij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 kulture Našice, razrednici PN,RN.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5"/>
                        </a:lnSpc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5"/>
                        </a:lnSpc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5"/>
                        </a:lnSpc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Gledanje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kino predstave</a:t>
                      </a:r>
                      <a:endParaRPr lang="hr-H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tijekom </a:t>
                      </a:r>
                      <a:r>
                        <a:rPr lang="hr-H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šk.god</a:t>
                      </a: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2020.-2021.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5"/>
                        </a:lnSpc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5"/>
                        </a:lnSpc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5"/>
                        </a:lnSpc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NIJE OSTVARENO</a:t>
                      </a:r>
                      <a:endParaRPr lang="hr-H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epidemije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42068109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b="1" cap="small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b="1" cap="small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terenska </a:t>
                      </a:r>
                      <a:r>
                        <a:rPr lang="hr-HR" sz="16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domovinski rat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Posjet Memorijalnom centru Domovinskog rata Vukovar i Karlovac (ili Pakrac)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Edukacija o Domovinskom ratu i povijesti grada Vukovara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Učenici 8. razreda,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razrednik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učiteljica povijesti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Katarina </a:t>
                      </a:r>
                      <a:r>
                        <a:rPr lang="hr-H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Hlobik</a:t>
                      </a: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Dva jednodnevna izleta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školske godine 2020./2021.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epidemije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44052660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GEOMETRIJSKA ŠKOLA STANKO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200" b="1" cap="small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BILINSKI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Poticanje darovitih učenika, obrada novih geometrijskih sadržaja te proširivanje znanja o </a:t>
                      </a:r>
                      <a:r>
                        <a:rPr lang="hr-HR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geometriji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Razvijanje geometrijskih vještina, proširivanje sadržaja geometrije koji se uče na redovnoj nastavi 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učiteljica matematike Irena Dujmović i</a:t>
                      </a:r>
                      <a:b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učenici 7. i 8. razreda koji pohađaju dodatnu nastavu matematike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Predavanja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radionice</a:t>
                      </a:r>
                      <a:endParaRPr lang="hr-HR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travanj 2021.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epidemije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99008506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400" b="1" cap="small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cap="small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hr-HR" sz="14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se ne zaboravi“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obilazak </a:t>
                      </a:r>
                      <a:r>
                        <a:rPr lang="hr-HR" sz="1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spomen – obilježja Domovinskog rata na području bivše općine Našice i Slatina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Edukacija o Domovinskom ratu na području Našica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Učenici 8. razreda,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učiteljica povijesti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Katarina Hlobik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jednodnevni izlet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tijekom školske godine 2020./2021.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epidemije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24985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28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86285"/>
              </p:ext>
            </p:extLst>
          </p:nvPr>
        </p:nvGraphicFramePr>
        <p:xfrm>
          <a:off x="0" y="1"/>
          <a:ext cx="12192001" cy="61154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591887">
                  <a:extLst>
                    <a:ext uri="{9D8B030D-6E8A-4147-A177-3AD203B41FA5}">
                      <a16:colId xmlns="" xmlns:a16="http://schemas.microsoft.com/office/drawing/2014/main" val="1405377894"/>
                    </a:ext>
                  </a:extLst>
                </a:gridCol>
                <a:gridCol w="1581619">
                  <a:extLst>
                    <a:ext uri="{9D8B030D-6E8A-4147-A177-3AD203B41FA5}">
                      <a16:colId xmlns="" xmlns:a16="http://schemas.microsoft.com/office/drawing/2014/main" val="2747073009"/>
                    </a:ext>
                  </a:extLst>
                </a:gridCol>
                <a:gridCol w="1914861">
                  <a:extLst>
                    <a:ext uri="{9D8B030D-6E8A-4147-A177-3AD203B41FA5}">
                      <a16:colId xmlns="" xmlns:a16="http://schemas.microsoft.com/office/drawing/2014/main" val="1280928694"/>
                    </a:ext>
                  </a:extLst>
                </a:gridCol>
                <a:gridCol w="1581374">
                  <a:extLst>
                    <a:ext uri="{9D8B030D-6E8A-4147-A177-3AD203B41FA5}">
                      <a16:colId xmlns="" xmlns:a16="http://schemas.microsoft.com/office/drawing/2014/main" val="719404638"/>
                    </a:ext>
                  </a:extLst>
                </a:gridCol>
                <a:gridCol w="1226372">
                  <a:extLst>
                    <a:ext uri="{9D8B030D-6E8A-4147-A177-3AD203B41FA5}">
                      <a16:colId xmlns="" xmlns:a16="http://schemas.microsoft.com/office/drawing/2014/main" val="1186586297"/>
                    </a:ext>
                  </a:extLst>
                </a:gridCol>
                <a:gridCol w="1172583">
                  <a:extLst>
                    <a:ext uri="{9D8B030D-6E8A-4147-A177-3AD203B41FA5}">
                      <a16:colId xmlns="" xmlns:a16="http://schemas.microsoft.com/office/drawing/2014/main" val="3911044823"/>
                    </a:ext>
                  </a:extLst>
                </a:gridCol>
                <a:gridCol w="1323191">
                  <a:extLst>
                    <a:ext uri="{9D8B030D-6E8A-4147-A177-3AD203B41FA5}">
                      <a16:colId xmlns="" xmlns:a16="http://schemas.microsoft.com/office/drawing/2014/main" val="3481296823"/>
                    </a:ext>
                  </a:extLst>
                </a:gridCol>
                <a:gridCol w="1800114">
                  <a:extLst>
                    <a:ext uri="{9D8B030D-6E8A-4147-A177-3AD203B41FA5}">
                      <a16:colId xmlns="" xmlns:a16="http://schemas.microsoft.com/office/drawing/2014/main" val="1229909635"/>
                    </a:ext>
                  </a:extLst>
                </a:gridCol>
              </a:tblGrid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 err="1">
                          <a:effectLst/>
                        </a:rPr>
                        <a:t>Aktivnost,program</a:t>
                      </a:r>
                      <a:r>
                        <a:rPr lang="hr-HR" sz="1200" dirty="0">
                          <a:effectLst/>
                        </a:rPr>
                        <a:t> i /ili projekt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Ciljevi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Namjena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Nositelji i njihova odgovornost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Način realizacije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Vremenik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Ostvareno /nije ostvareno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Razlog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="" xmlns:a16="http://schemas.microsoft.com/office/drawing/2014/main" val="1821220925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1" i="0" cap="small" dirty="0">
                          <a:effectLst/>
                          <a:latin typeface="Times New Roman" panose="02020603050405020304" pitchFamily="18" charset="0"/>
                        </a:rPr>
                        <a:t>ZIMSKA ŠKOLA FIZIKE</a:t>
                      </a:r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Uključiti učenike u istraživački rad i potaći u učenicima još veći interes za fiziku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Povezivanje stečenih znanja sa dosadašnjim spoznajama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Učitelj Bojan Fuderer i učenici 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predavanja, radionice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veljača 2021.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vezanih uz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43075640"/>
                  </a:ext>
                </a:extLst>
              </a:tr>
              <a:tr h="1385337"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1" i="0" cap="small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hr-HR" sz="1400" b="1" i="0" cap="small" dirty="0">
                          <a:effectLst/>
                          <a:latin typeface="Times New Roman" panose="02020603050405020304" pitchFamily="18" charset="0"/>
                        </a:rPr>
                        <a:t>zima u domu tehnike</a:t>
                      </a:r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4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Izvannastavni i izvanškolski radionički program tehničkih aktivnosti.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Povezivanje stečenih znanja sa dosadašnjim spoznajama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Učitelj Bojan Fuderer i učenici koji su uključeni u  TEHNIČARE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predavanja, radionice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siječanj 2021.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vezanih uz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3273952"/>
                  </a:ext>
                </a:extLst>
              </a:tr>
              <a:tr h="1406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TJEDAN ŠKOLSKIH KNJIŽNICA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Upoznati djecu s kulturom čitanja knjiga i posudbe iz gradske knjižnice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Razvijati osjećaja za knjigu i čitanje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Učiteljica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Šimurda , K. Torčić i učenici od I.-IV.razreda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Izvanučionična - integracijsko korelacijski tjedan -posjet  školskoj knjižnici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listopad 2020.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NIJE 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Zbog epidemioloških mjera vezanih uz COVID-19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27327721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U SUSRET BOŽIĆU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Obilježavanje  sv. Nikole,sv. Lucije i Božića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Razvijati  humanost, praštanje, brigu za druge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Učiteljice i učenici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Pjesma, ples, recitiranje,dubljenje bundeve, gluma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prosinac 2020.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5"/>
                        </a:lnSpc>
                      </a:pPr>
                      <a:endParaRPr lang="hr-H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5"/>
                        </a:lnSpc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DJELOMIČNO OSTVARENO</a:t>
                      </a:r>
                      <a:endParaRPr lang="hr-HR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Utjecaj epidemije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02880978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200" b="1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pl-PL" sz="1200" b="1" i="0" dirty="0">
                          <a:effectLst/>
                          <a:latin typeface="Times New Roman" panose="02020603050405020304" pitchFamily="18" charset="0"/>
                        </a:rPr>
                        <a:t>KORIZMA I PRIPREMA ZA USKRS</a:t>
                      </a:r>
                      <a:r>
                        <a:rPr lang="pl-PL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Razvijanje pozitivnih osjećaja prema drugima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Razvijati  humanost, praštanje, brigu za druge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Učitelji i učenici  V.-VIII.r.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Prigodni panoi i izložbe učeničkih radova 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veljača/ ožujak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2020. 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 smtClean="0">
                          <a:effectLst/>
                          <a:latin typeface="Times New Roman" panose="02020603050405020304" pitchFamily="18" charset="0"/>
                        </a:rPr>
                        <a:t>DJELOMIČNO OSTVARENO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Utjecaj epidemije i pridržavanje epidemioloških mjera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6019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77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41986"/>
              </p:ext>
            </p:extLst>
          </p:nvPr>
        </p:nvGraphicFramePr>
        <p:xfrm>
          <a:off x="0" y="790113"/>
          <a:ext cx="12192001" cy="5746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591887">
                  <a:extLst>
                    <a:ext uri="{9D8B030D-6E8A-4147-A177-3AD203B41FA5}">
                      <a16:colId xmlns="" xmlns:a16="http://schemas.microsoft.com/office/drawing/2014/main" val="1405377894"/>
                    </a:ext>
                  </a:extLst>
                </a:gridCol>
                <a:gridCol w="1581619">
                  <a:extLst>
                    <a:ext uri="{9D8B030D-6E8A-4147-A177-3AD203B41FA5}">
                      <a16:colId xmlns="" xmlns:a16="http://schemas.microsoft.com/office/drawing/2014/main" val="2747073009"/>
                    </a:ext>
                  </a:extLst>
                </a:gridCol>
                <a:gridCol w="1913399">
                  <a:extLst>
                    <a:ext uri="{9D8B030D-6E8A-4147-A177-3AD203B41FA5}">
                      <a16:colId xmlns="" xmlns:a16="http://schemas.microsoft.com/office/drawing/2014/main" val="1280928694"/>
                    </a:ext>
                  </a:extLst>
                </a:gridCol>
                <a:gridCol w="1582836">
                  <a:extLst>
                    <a:ext uri="{9D8B030D-6E8A-4147-A177-3AD203B41FA5}">
                      <a16:colId xmlns="" xmlns:a16="http://schemas.microsoft.com/office/drawing/2014/main" val="719404638"/>
                    </a:ext>
                  </a:extLst>
                </a:gridCol>
                <a:gridCol w="1226372">
                  <a:extLst>
                    <a:ext uri="{9D8B030D-6E8A-4147-A177-3AD203B41FA5}">
                      <a16:colId xmlns="" xmlns:a16="http://schemas.microsoft.com/office/drawing/2014/main" val="1186586297"/>
                    </a:ext>
                  </a:extLst>
                </a:gridCol>
                <a:gridCol w="1172583">
                  <a:extLst>
                    <a:ext uri="{9D8B030D-6E8A-4147-A177-3AD203B41FA5}">
                      <a16:colId xmlns="" xmlns:a16="http://schemas.microsoft.com/office/drawing/2014/main" val="3911044823"/>
                    </a:ext>
                  </a:extLst>
                </a:gridCol>
                <a:gridCol w="1323191">
                  <a:extLst>
                    <a:ext uri="{9D8B030D-6E8A-4147-A177-3AD203B41FA5}">
                      <a16:colId xmlns="" xmlns:a16="http://schemas.microsoft.com/office/drawing/2014/main" val="3481296823"/>
                    </a:ext>
                  </a:extLst>
                </a:gridCol>
                <a:gridCol w="1800114">
                  <a:extLst>
                    <a:ext uri="{9D8B030D-6E8A-4147-A177-3AD203B41FA5}">
                      <a16:colId xmlns="" xmlns:a16="http://schemas.microsoft.com/office/drawing/2014/main" val="1229909635"/>
                    </a:ext>
                  </a:extLst>
                </a:gridCol>
              </a:tblGrid>
              <a:tr h="79281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3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IZLETI I EKSKURZIJE</a:t>
                      </a: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IZLETI I EKSKURZIJE</a:t>
                      </a: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="" xmlns:a16="http://schemas.microsoft.com/office/drawing/2014/main" val="1348501634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 err="1">
                          <a:effectLst/>
                        </a:rPr>
                        <a:t>Aktivnost,program</a:t>
                      </a:r>
                      <a:r>
                        <a:rPr lang="hr-HR" sz="1200" b="1" dirty="0">
                          <a:effectLst/>
                        </a:rPr>
                        <a:t> i /ili projekt 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Ciljevi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Namjena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Nositelji i njihova odgovornost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Način realizacije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</a:rPr>
                        <a:t>Vremenik</a:t>
                      </a:r>
                      <a:endParaRPr lang="hr-H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Ostvareno /nije ostvareno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Razlog 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="" xmlns:a16="http://schemas.microsoft.com/office/drawing/2014/main" val="1821220925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1" i="0">
                          <a:effectLst/>
                          <a:latin typeface="Times New Roman" panose="02020603050405020304" pitchFamily="18" charset="0"/>
                        </a:rPr>
                        <a:t>JEDNODNEVNI</a:t>
                      </a:r>
                      <a:r>
                        <a:rPr lang="hr-HR" sz="12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200" b="0" i="0">
                          <a:effectLst/>
                          <a:latin typeface="WordVisiCarriageReturn_MSFontService"/>
                        </a:rPr>
                      </a:br>
                      <a:r>
                        <a:rPr lang="hr-HR" sz="1200" b="1" i="0">
                          <a:effectLst/>
                          <a:latin typeface="Times New Roman" panose="02020603050405020304" pitchFamily="18" charset="0"/>
                        </a:rPr>
                        <a:t>IZLET U SLAVONSKI BROD</a:t>
                      </a:r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1" i="0">
                          <a:effectLst/>
                          <a:latin typeface="Arial" panose="020B0604020202020204" pitchFamily="34" charset="0"/>
                        </a:rPr>
                        <a:t>ŠKOLA </a:t>
                      </a:r>
                      <a:r>
                        <a:rPr lang="hr-HR" sz="12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200" b="0" i="0">
                          <a:effectLst/>
                          <a:latin typeface="WordVisiCarriageReturn_MSFontService"/>
                        </a:rPr>
                      </a:br>
                      <a:r>
                        <a:rPr lang="hr-HR" sz="1200" b="1" i="0"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lang="hr-HR" sz="12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200" b="0" i="0">
                          <a:effectLst/>
                          <a:latin typeface="WordVisiCarriageReturn_MSFontService"/>
                        </a:rPr>
                      </a:br>
                      <a:r>
                        <a:rPr lang="hr-HR" sz="1200" b="1" i="0">
                          <a:effectLst/>
                          <a:latin typeface="Arial" panose="020B0604020202020204" pitchFamily="34" charset="0"/>
                        </a:rPr>
                        <a:t>PRIRODI</a:t>
                      </a:r>
                      <a:r>
                        <a:rPr lang="hr-HR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Upoznavanje s likom i djelom Ivane Brlić Mažuranić.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Upoznati druge dijelove domovine, te životnu zajednicu Jadranskog mora</a:t>
                      </a:r>
                      <a:r>
                        <a:rPr lang="hr-HR" sz="1100" b="0" i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Razvijati pozitivan stav prema čitanju kroz zanimljive događaje iz života pisca.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l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Razvijati pozitivan stav prema domovini i drugim zavičajnim cjelinama.</a:t>
                      </a:r>
                      <a:r>
                        <a:rPr lang="hr-HR" sz="11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100" b="0" i="0">
                          <a:effectLst/>
                          <a:latin typeface="WordVisiCarriageReturn_MSFontService"/>
                        </a:rPr>
                      </a:br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Upoznaj domovinu da bi je više volio!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Učiteljice i učenici I-IV. razred MŠ i roditelji,</a:t>
                      </a:r>
                      <a:r>
                        <a:rPr lang="hr-HR" sz="1200" b="0" i="0" dirty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200" b="0" i="0" dirty="0">
                          <a:effectLst/>
                          <a:latin typeface="WordVisiCarriageReturn_MSFontService"/>
                        </a:rPr>
                      </a:br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putnička agencija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>
                          <a:effectLst/>
                          <a:latin typeface="Times New Roman" panose="02020603050405020304" pitchFamily="18" charset="0"/>
                        </a:rPr>
                        <a:t>Učiteljica, učenici IV. razred MŠ i roditelji,</a:t>
                      </a:r>
                      <a:r>
                        <a:rPr lang="hr-HR" sz="1100" b="0" i="0" dirty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100" b="0" i="0" dirty="0">
                          <a:effectLst/>
                          <a:latin typeface="WordVisiCarriageReturn_MSFontService"/>
                        </a:rPr>
                      </a:br>
                      <a:r>
                        <a:rPr lang="hr-HR" sz="1100" b="0" i="0" dirty="0">
                          <a:effectLst/>
                          <a:latin typeface="Times New Roman" panose="02020603050405020304" pitchFamily="18" charset="0"/>
                        </a:rPr>
                        <a:t>putnička agencija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Jednodnevni izlet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Škola u prirodi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1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100" b="0" i="0">
                          <a:effectLst/>
                          <a:latin typeface="WordVisiCarriageReturn_MSFontService"/>
                        </a:rPr>
                      </a:br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travanj</a:t>
                      </a:r>
                      <a:r>
                        <a:rPr lang="hr-HR" sz="1200" b="0" i="0"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hr-HR" sz="1200" b="0" i="0">
                          <a:effectLst/>
                          <a:latin typeface="WordVisiCarriageReturn_MSFontService"/>
                        </a:rPr>
                      </a:br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2021. </a:t>
                      </a:r>
                      <a:endParaRPr lang="hr-HR" sz="11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svibanj – lipanj 2021.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NIJE OSTVARENO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 smtClean="0">
                        <a:effectLst/>
                      </a:endParaRPr>
                    </a:p>
                    <a:p>
                      <a:pPr algn="ctr" rtl="0" fontAlgn="base"/>
                      <a:r>
                        <a:rPr lang="hr-HR" sz="1100" b="0" i="0" dirty="0" smtClean="0">
                          <a:effectLst/>
                          <a:latin typeface="Times New Roman" panose="02020603050405020304" pitchFamily="18" charset="0"/>
                        </a:rPr>
                        <a:t>NIJE OSTVARENO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Zbog epidemije COVID-19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7131498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200" b="1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pl-PL" sz="1200" b="1" i="0" dirty="0">
                          <a:effectLst/>
                          <a:latin typeface="Times New Roman" panose="02020603050405020304" pitchFamily="18" charset="0"/>
                        </a:rPr>
                        <a:t>ŠKOLA U PRIRODI U SLOVAČKOJ</a:t>
                      </a:r>
                      <a:r>
                        <a:rPr lang="pl-PL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Upoznavanje s matičnom zemljom i usavršavanje  materinjeg slovačkog jezika.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>
                          <a:effectLst/>
                          <a:latin typeface="Times New Roman" panose="02020603050405020304" pitchFamily="18" charset="0"/>
                        </a:rPr>
                        <a:t>Razvijati svijest o potrebi njegovanja materinjeg jezika i kulture. </a:t>
                      </a:r>
                      <a:endParaRPr lang="pl-PL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Savez Slovaka u Republici Hrvatskoj i učiteljica Branka Kandžera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Višednevno putovanje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Školska godina 2020./2021.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 dirty="0" smtClean="0">
                          <a:effectLst/>
                          <a:latin typeface="Times New Roman" panose="02020603050405020304" pitchFamily="18" charset="0"/>
                        </a:rPr>
                        <a:t>NIJE OSTVARENO 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Zbog epidemioloških mjera vezanih uz COVID-19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4706388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1" i="0" dirty="0">
                          <a:effectLst/>
                          <a:latin typeface="Times New Roman" panose="02020603050405020304" pitchFamily="18" charset="0"/>
                        </a:rPr>
                        <a:t>JEDNODEVNI IZLET</a:t>
                      </a:r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Upoznavanje s kulturno-povijesnim i prirodnim obilježjima RH </a:t>
                      </a:r>
                      <a:endParaRPr lang="hr-HR" sz="1200" b="0" i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base"/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Razvijati pozitivan stav prema domovini i drugim zavičajnim cjelinama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Učenici i razrednici PN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Jednodnevni izlet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>
                          <a:effectLst/>
                          <a:latin typeface="Times New Roman" panose="02020603050405020304" pitchFamily="18" charset="0"/>
                        </a:rPr>
                        <a:t>Školska godina 2020./2021.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 smtClean="0">
                          <a:effectLst/>
                          <a:latin typeface="Times New Roman" panose="02020603050405020304" pitchFamily="18" charset="0"/>
                        </a:rPr>
                        <a:t>NIJE OSTVARENO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Zbog epidemioloških mjera vezanih uz COVID-19 </a:t>
                      </a:r>
                      <a:endParaRPr lang="hr-HR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795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02206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Ljevao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196</TotalTime>
  <Words>817</Words>
  <Application>Microsoft Office PowerPoint</Application>
  <PresentationFormat>Prilagođeno</PresentationFormat>
  <Paragraphs>374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Paket</vt:lpstr>
      <vt:lpstr>REALIZACIJA KURIKULUMA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REALIZACIJA KURIKULUMA</dc:title>
  <dc:creator>Katarina Hlobik</dc:creator>
  <cp:lastModifiedBy>Marija</cp:lastModifiedBy>
  <cp:revision>13</cp:revision>
  <dcterms:created xsi:type="dcterms:W3CDTF">2020-07-01T06:32:28Z</dcterms:created>
  <dcterms:modified xsi:type="dcterms:W3CDTF">2021-07-01T07:32:30Z</dcterms:modified>
</cp:coreProperties>
</file>