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57"/>
  </p:notesMasterIdLst>
  <p:sldIdLst>
    <p:sldId id="257" r:id="rId2"/>
    <p:sldId id="258" r:id="rId3"/>
    <p:sldId id="259" r:id="rId4"/>
    <p:sldId id="318" r:id="rId5"/>
    <p:sldId id="31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5" r:id="rId22"/>
    <p:sldId id="278" r:id="rId23"/>
    <p:sldId id="308" r:id="rId24"/>
    <p:sldId id="276" r:id="rId25"/>
    <p:sldId id="309" r:id="rId26"/>
    <p:sldId id="280" r:id="rId27"/>
    <p:sldId id="310" r:id="rId28"/>
    <p:sldId id="281" r:id="rId29"/>
    <p:sldId id="311" r:id="rId30"/>
    <p:sldId id="279" r:id="rId31"/>
    <p:sldId id="282" r:id="rId32"/>
    <p:sldId id="312" r:id="rId33"/>
    <p:sldId id="283" r:id="rId34"/>
    <p:sldId id="284" r:id="rId35"/>
    <p:sldId id="323" r:id="rId36"/>
    <p:sldId id="285" r:id="rId37"/>
    <p:sldId id="287" r:id="rId38"/>
    <p:sldId id="288" r:id="rId39"/>
    <p:sldId id="289" r:id="rId40"/>
    <p:sldId id="290" r:id="rId41"/>
    <p:sldId id="320" r:id="rId42"/>
    <p:sldId id="319" r:id="rId43"/>
    <p:sldId id="321" r:id="rId44"/>
    <p:sldId id="324" r:id="rId45"/>
    <p:sldId id="322" r:id="rId46"/>
    <p:sldId id="298" r:id="rId47"/>
    <p:sldId id="299" r:id="rId48"/>
    <p:sldId id="300" r:id="rId49"/>
    <p:sldId id="301" r:id="rId50"/>
    <p:sldId id="302" r:id="rId51"/>
    <p:sldId id="303" r:id="rId52"/>
    <p:sldId id="313" r:id="rId53"/>
    <p:sldId id="314" r:id="rId54"/>
    <p:sldId id="315" r:id="rId55"/>
    <p:sldId id="307" r:id="rId5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5F5"/>
    <a:srgbClr val="F0D0EC"/>
    <a:srgbClr val="E5ADD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000" autoAdjust="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ma\Obrazci%20O&#352;-K%20-%202022.-23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Promjene u broju učenika od 2018./2019. – 2022./2023.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674356031018022E-2"/>
          <c:y val="0.18267953547811525"/>
          <c:w val="0.80104748914392188"/>
          <c:h val="0.6262189826110650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RN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84</c:v>
                </c:pt>
                <c:pt idx="1">
                  <c:v>88</c:v>
                </c:pt>
                <c:pt idx="2">
                  <c:v>79</c:v>
                </c:pt>
                <c:pt idx="3">
                  <c:v>75</c:v>
                </c:pt>
                <c:pt idx="4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10-47A2-81E9-9A7DF9AA3F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PN</c:v>
                </c:pt>
              </c:strCache>
            </c:strRef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87</c:v>
                </c:pt>
                <c:pt idx="1">
                  <c:v>85</c:v>
                </c:pt>
                <c:pt idx="2">
                  <c:v>87</c:v>
                </c:pt>
                <c:pt idx="3">
                  <c:v>82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10-47A2-81E9-9A7DF9AA3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28320"/>
        <c:axId val="105007936"/>
      </c:lineChart>
      <c:catAx>
        <c:axId val="3352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šk. godina</a:t>
                </a:r>
              </a:p>
            </c:rich>
          </c:tx>
          <c:layout>
            <c:manualLayout>
              <c:xMode val="edge"/>
              <c:yMode val="edge"/>
              <c:x val="0.904306201317019"/>
              <c:y val="0.836867214802569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007936"/>
        <c:crosses val="autoZero"/>
        <c:auto val="1"/>
        <c:lblAlgn val="ctr"/>
        <c:lblOffset val="100"/>
        <c:noMultiLvlLbl val="0"/>
      </c:catAx>
      <c:valAx>
        <c:axId val="105007936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59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1.0189614148698704E-2"/>
              <c:y val="7.780668300440345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528320"/>
        <c:crosses val="autoZero"/>
        <c:crossBetween val="between"/>
      </c:valAx>
      <c:spPr>
        <a:noFill/>
        <a:ln w="25349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97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82978975039493E-2"/>
          <c:y val="0.149545889735133"/>
          <c:w val="0.90922975263585226"/>
          <c:h val="0.64993910762692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'OŠK-1'!$A$56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'OŠK-1'!$B$55:$F$55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'OŠK-1'!$B$56:$F$56</c:f>
              <c:numCache>
                <c:formatCode>General</c:formatCode>
                <c:ptCount val="5"/>
                <c:pt idx="0">
                  <c:v>53</c:v>
                </c:pt>
                <c:pt idx="1">
                  <c:v>61</c:v>
                </c:pt>
                <c:pt idx="2">
                  <c:v>58</c:v>
                </c:pt>
                <c:pt idx="3">
                  <c:v>45</c:v>
                </c:pt>
                <c:pt idx="4" formatCode="0">
                  <c:v>43.902439024390247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D-4C10-9165-3EB83F984096}"/>
            </c:ext>
          </c:extLst>
        </c:ser>
        <c:ser>
          <c:idx val="1"/>
          <c:order val="1"/>
          <c:tx>
            <c:strRef>
              <c:f>'OŠK-1'!$A$57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'OŠK-1'!$B$55:$F$55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'OŠK-1'!$B$57:$F$57</c:f>
              <c:numCache>
                <c:formatCode>General</c:formatCode>
                <c:ptCount val="5"/>
                <c:pt idx="0">
                  <c:v>38</c:v>
                </c:pt>
                <c:pt idx="1">
                  <c:v>32</c:v>
                </c:pt>
                <c:pt idx="2">
                  <c:v>47</c:v>
                </c:pt>
                <c:pt idx="3">
                  <c:v>39</c:v>
                </c:pt>
                <c:pt idx="4" formatCode="0">
                  <c:v>46.341463414634148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D-4C10-9165-3EB83F984096}"/>
            </c:ext>
          </c:extLst>
        </c:ser>
        <c:ser>
          <c:idx val="2"/>
          <c:order val="2"/>
          <c:tx>
            <c:strRef>
              <c:f>'OŠK-1'!$A$58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'OŠK-1'!$B$55:$F$55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'OŠK-1'!$B$58:$F$58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16</c:v>
                </c:pt>
                <c:pt idx="4" formatCode="0">
                  <c:v>9.7560975609756095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D-4C10-9165-3EB83F984096}"/>
            </c:ext>
          </c:extLst>
        </c:ser>
        <c:ser>
          <c:idx val="3"/>
          <c:order val="3"/>
          <c:tx>
            <c:strRef>
              <c:f>'OŠK-1'!$A$59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'OŠK-1'!$B$55:$F$55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'OŠK-1'!$B$59:$F$59</c:f>
              <c:numCache>
                <c:formatCode>General</c:formatCode>
                <c:ptCount val="5"/>
                <c:pt idx="1">
                  <c:v>1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D-4C10-9165-3EB83F984096}"/>
            </c:ext>
          </c:extLst>
        </c:ser>
        <c:ser>
          <c:idx val="4"/>
          <c:order val="4"/>
          <c:tx>
            <c:strRef>
              <c:f>'OŠK-1'!$A$60</c:f>
              <c:strCache>
                <c:ptCount val="1"/>
                <c:pt idx="0">
                  <c:v>nedovoljan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'OŠK-1'!$B$55:$F$55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'OŠK-1'!$B$60:$F$60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7B5D-4C10-9165-3EB83F9840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204416"/>
        <c:axId val="41155904"/>
      </c:barChart>
      <c:catAx>
        <c:axId val="1022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55904"/>
        <c:crosses val="autoZero"/>
        <c:auto val="1"/>
        <c:lblAlgn val="ctr"/>
        <c:lblOffset val="100"/>
        <c:noMultiLvlLbl val="0"/>
      </c:catAx>
      <c:valAx>
        <c:axId val="411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0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1.6057680823491561E-2"/>
              <c:y val="5.05078190398201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0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2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7605306519062E-2"/>
          <c:y val="0.15802134442818802"/>
          <c:w val="0.90145144906105379"/>
          <c:h val="0.64344572987014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'OŠK-1'!$A$63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'OŠK-1'!$B$62:$F$62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'OŠK-1'!$B$63:$F$63</c:f>
              <c:numCache>
                <c:formatCode>General</c:formatCode>
                <c:ptCount val="5"/>
                <c:pt idx="0">
                  <c:v>60</c:v>
                </c:pt>
                <c:pt idx="1">
                  <c:v>68</c:v>
                </c:pt>
                <c:pt idx="2">
                  <c:v>60</c:v>
                </c:pt>
                <c:pt idx="3">
                  <c:v>56</c:v>
                </c:pt>
                <c:pt idx="4" formatCode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A-44E1-B262-D0B5CE1C0E65}"/>
            </c:ext>
          </c:extLst>
        </c:ser>
        <c:ser>
          <c:idx val="1"/>
          <c:order val="1"/>
          <c:tx>
            <c:strRef>
              <c:f>'OŠK-1'!$A$64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'OŠK-1'!$B$62:$F$62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'OŠK-1'!$B$64:$F$64</c:f>
              <c:numCache>
                <c:formatCode>General</c:formatCode>
                <c:ptCount val="5"/>
                <c:pt idx="0">
                  <c:v>33</c:v>
                </c:pt>
                <c:pt idx="1">
                  <c:v>27</c:v>
                </c:pt>
                <c:pt idx="2">
                  <c:v>36</c:v>
                </c:pt>
                <c:pt idx="3">
                  <c:v>32</c:v>
                </c:pt>
                <c:pt idx="4" formatCode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A-44E1-B262-D0B5CE1C0E65}"/>
            </c:ext>
          </c:extLst>
        </c:ser>
        <c:ser>
          <c:idx val="2"/>
          <c:order val="2"/>
          <c:tx>
            <c:strRef>
              <c:f>'OŠK-1'!$A$65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'OŠK-1'!$B$62:$F$62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'OŠK-1'!$B$65:$F$65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12</c:v>
                </c:pt>
                <c:pt idx="4" formatCode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A-44E1-B262-D0B5CE1C0E65}"/>
            </c:ext>
          </c:extLst>
        </c:ser>
        <c:ser>
          <c:idx val="3"/>
          <c:order val="3"/>
          <c:tx>
            <c:strRef>
              <c:f>'OŠK-1'!$A$66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'OŠK-1'!$B$62:$F$62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'OŠK-1'!$B$66:$F$66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CA-44E1-B262-D0B5CE1C0E65}"/>
            </c:ext>
          </c:extLst>
        </c:ser>
        <c:ser>
          <c:idx val="4"/>
          <c:order val="4"/>
          <c:tx>
            <c:strRef>
              <c:f>'OŠK-1'!$A$67</c:f>
              <c:strCache>
                <c:ptCount val="1"/>
                <c:pt idx="0">
                  <c:v>nedovoljan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'OŠK-1'!$B$62:$F$62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'OŠK-1'!$B$67:$F$67</c:f>
              <c:numCache>
                <c:formatCode>General</c:formatCode>
                <c:ptCount val="5"/>
                <c:pt idx="4" formatCode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A-44E1-B262-D0B5CE1C0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094784"/>
        <c:axId val="102533376"/>
      </c:barChart>
      <c:catAx>
        <c:axId val="1030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533376"/>
        <c:crosses val="autoZero"/>
        <c:auto val="1"/>
        <c:lblAlgn val="ctr"/>
        <c:lblOffset val="100"/>
        <c:noMultiLvlLbl val="0"/>
      </c:catAx>
      <c:valAx>
        <c:axId val="1025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1.8663193647166447E-2"/>
              <c:y val="4.74858370331531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0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19396107310453E-2"/>
          <c:y val="0.16094955917505183"/>
          <c:w val="0.9012806038926896"/>
          <c:h val="0.55412183194434483"/>
        </c:manualLayout>
      </c:layout>
      <c:lineChart>
        <c:grouping val="standard"/>
        <c:varyColors val="0"/>
        <c:ser>
          <c:idx val="0"/>
          <c:order val="0"/>
          <c:tx>
            <c:strRef>
              <c:f>'OŠK-1'!$A$73</c:f>
              <c:strCache>
                <c:ptCount val="1"/>
                <c:pt idx="0">
                  <c:v>I.-IV.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'OŠK-1'!$B$72:$F$72</c:f>
              <c:strCache>
                <c:ptCount val="5"/>
                <c:pt idx="0">
                  <c:v>2018. / 2019.</c:v>
                </c:pt>
                <c:pt idx="1">
                  <c:v>2019. / 2020.</c:v>
                </c:pt>
                <c:pt idx="2">
                  <c:v>2020./2021.</c:v>
                </c:pt>
                <c:pt idx="3">
                  <c:v>2021./2022. </c:v>
                </c:pt>
                <c:pt idx="4">
                  <c:v>2022./2023.</c:v>
                </c:pt>
              </c:strCache>
            </c:strRef>
          </c:cat>
          <c:val>
            <c:numRef>
              <c:f>'OŠK-1'!$B$73:$F$73</c:f>
              <c:numCache>
                <c:formatCode>General</c:formatCode>
                <c:ptCount val="5"/>
                <c:pt idx="0">
                  <c:v>4.5599999999999996</c:v>
                </c:pt>
                <c:pt idx="1">
                  <c:v>4.67</c:v>
                </c:pt>
                <c:pt idx="2">
                  <c:v>4.66</c:v>
                </c:pt>
                <c:pt idx="3">
                  <c:v>4.6100000000000003</c:v>
                </c:pt>
                <c:pt idx="4">
                  <c:v>4.51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7C-4B0C-A4CE-4443D0028AAE}"/>
            </c:ext>
          </c:extLst>
        </c:ser>
        <c:ser>
          <c:idx val="1"/>
          <c:order val="1"/>
          <c:tx>
            <c:strRef>
              <c:f>'OŠK-1'!$A$74</c:f>
              <c:strCache>
                <c:ptCount val="1"/>
                <c:pt idx="0">
                  <c:v>V.-VIII.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'OŠK-1'!$B$72:$F$72</c:f>
              <c:strCache>
                <c:ptCount val="5"/>
                <c:pt idx="0">
                  <c:v>2018. / 2019.</c:v>
                </c:pt>
                <c:pt idx="1">
                  <c:v>2019. / 2020.</c:v>
                </c:pt>
                <c:pt idx="2">
                  <c:v>2020./2021.</c:v>
                </c:pt>
                <c:pt idx="3">
                  <c:v>2021./2022. </c:v>
                </c:pt>
                <c:pt idx="4">
                  <c:v>2022./2023.</c:v>
                </c:pt>
              </c:strCache>
            </c:strRef>
          </c:cat>
          <c:val>
            <c:numRef>
              <c:f>'OŠK-1'!$B$74:$F$74</c:f>
              <c:numCache>
                <c:formatCode>General</c:formatCode>
                <c:ptCount val="5"/>
                <c:pt idx="0">
                  <c:v>4.4400000000000004</c:v>
                </c:pt>
                <c:pt idx="1">
                  <c:v>4.51</c:v>
                </c:pt>
                <c:pt idx="2">
                  <c:v>4.4800000000000004</c:v>
                </c:pt>
                <c:pt idx="3">
                  <c:v>4.29</c:v>
                </c:pt>
                <c:pt idx="4">
                  <c:v>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7C-4B0C-A4CE-4443D0028AAE}"/>
            </c:ext>
          </c:extLst>
        </c:ser>
        <c:ser>
          <c:idx val="2"/>
          <c:order val="2"/>
          <c:tx>
            <c:strRef>
              <c:f>'OŠK-1'!$A$75</c:f>
              <c:strCache>
                <c:ptCount val="1"/>
                <c:pt idx="0">
                  <c:v>I.-VIII.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'OŠK-1'!$B$72:$F$72</c:f>
              <c:strCache>
                <c:ptCount val="5"/>
                <c:pt idx="0">
                  <c:v>2018. / 2019.</c:v>
                </c:pt>
                <c:pt idx="1">
                  <c:v>2019. / 2020.</c:v>
                </c:pt>
                <c:pt idx="2">
                  <c:v>2020./2021.</c:v>
                </c:pt>
                <c:pt idx="3">
                  <c:v>2021./2022. </c:v>
                </c:pt>
                <c:pt idx="4">
                  <c:v>2022./2023.</c:v>
                </c:pt>
              </c:strCache>
            </c:strRef>
          </c:cat>
          <c:val>
            <c:numRef>
              <c:f>'OŠK-1'!$B$75:$F$75</c:f>
              <c:numCache>
                <c:formatCode>General</c:formatCode>
                <c:ptCount val="5"/>
                <c:pt idx="0">
                  <c:v>4.5</c:v>
                </c:pt>
                <c:pt idx="1">
                  <c:v>4.6100000000000003</c:v>
                </c:pt>
                <c:pt idx="2">
                  <c:v>4.57</c:v>
                </c:pt>
                <c:pt idx="3">
                  <c:v>4.45</c:v>
                </c:pt>
                <c:pt idx="4">
                  <c:v>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7C-4B0C-A4CE-4443D0028A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239680"/>
        <c:axId val="102536256"/>
      </c:lineChart>
      <c:catAx>
        <c:axId val="1032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536256"/>
        <c:crosses val="autoZero"/>
        <c:auto val="1"/>
        <c:lblAlgn val="ctr"/>
        <c:lblOffset val="100"/>
        <c:noMultiLvlLbl val="0"/>
      </c:catAx>
      <c:valAx>
        <c:axId val="102536256"/>
        <c:scaling>
          <c:orientation val="minMax"/>
          <c:min val="4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Srednja ocjena</a:t>
                </a:r>
              </a:p>
            </c:rich>
          </c:tx>
          <c:layout>
            <c:manualLayout>
              <c:xMode val="edge"/>
              <c:yMode val="edge"/>
              <c:x val="1.3069186702734005E-2"/>
              <c:y val="3.16145787540832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239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IR / uč.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6123004026274785E-2"/>
          <c:y val="0.20262594411354148"/>
          <c:w val="0.93134785810486787"/>
          <c:h val="0.551107090690829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'OŠK-1'!$AB$49:$AQ$50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V.</c:v>
                  </c:pt>
                  <c:pt idx="13">
                    <c:v>VI.</c:v>
                  </c:pt>
                  <c:pt idx="14">
                    <c:v>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 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'OŠK-1'!$AB$51:$AQ$51</c:f>
              <c:numCache>
                <c:formatCode>0.0</c:formatCode>
                <c:ptCount val="16"/>
                <c:pt idx="0">
                  <c:v>4.8</c:v>
                </c:pt>
                <c:pt idx="1">
                  <c:v>3.4444444444444446</c:v>
                </c:pt>
                <c:pt idx="2">
                  <c:v>2.4</c:v>
                </c:pt>
                <c:pt idx="3">
                  <c:v>3.0588235294117645</c:v>
                </c:pt>
                <c:pt idx="4">
                  <c:v>2.3333333333333335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1.75</c:v>
                </c:pt>
                <c:pt idx="10">
                  <c:v>1</c:v>
                </c:pt>
                <c:pt idx="11">
                  <c:v>1.3333333333333333</c:v>
                </c:pt>
                <c:pt idx="12">
                  <c:v>2.8333333333333335</c:v>
                </c:pt>
                <c:pt idx="13">
                  <c:v>2.5</c:v>
                </c:pt>
                <c:pt idx="14">
                  <c:v>2.652173913043478</c:v>
                </c:pt>
                <c:pt idx="15">
                  <c:v>2.1428571428571428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2-4A18-82EA-7AAEA845AA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540736"/>
        <c:axId val="103358464"/>
      </c:barChart>
      <c:catAx>
        <c:axId val="1035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58464"/>
        <c:crosses val="autoZero"/>
        <c:auto val="1"/>
        <c:lblAlgn val="ctr"/>
        <c:lblOffset val="100"/>
        <c:noMultiLvlLbl val="0"/>
      </c:catAx>
      <c:valAx>
        <c:axId val="10335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</a:t>
                </a:r>
                <a:r>
                  <a:rPr lang="hr-HR" baseline="0" dirty="0"/>
                  <a:t> IR/</a:t>
                </a:r>
                <a:r>
                  <a:rPr lang="hr-HR" baseline="0" dirty="0" err="1"/>
                  <a:t>uč</a:t>
                </a:r>
                <a:r>
                  <a:rPr lang="hr-HR" baseline="0" dirty="0"/>
                  <a:t>.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3668150402389809E-2"/>
              <c:y val="4.53942801835211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5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Izostanci RN i PN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5518372703412079E-2"/>
          <c:y val="0.11243112892344267"/>
          <c:w val="0.91119660314199857"/>
          <c:h val="0.61529720981784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- 2'!$AE$6</c:f>
              <c:strCache>
                <c:ptCount val="1"/>
                <c:pt idx="0">
                  <c:v>opravdano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- 2'!$AC$7:$AD$22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- 2'!$AE$7:$AE$22</c:f>
              <c:numCache>
                <c:formatCode>0.0</c:formatCode>
                <c:ptCount val="16"/>
                <c:pt idx="0">
                  <c:v>49.4</c:v>
                </c:pt>
                <c:pt idx="1">
                  <c:v>84.111111111111114</c:v>
                </c:pt>
                <c:pt idx="2">
                  <c:v>63.7</c:v>
                </c:pt>
                <c:pt idx="3">
                  <c:v>93.764705882352942</c:v>
                </c:pt>
                <c:pt idx="4">
                  <c:v>77.833333333333329</c:v>
                </c:pt>
                <c:pt idx="5">
                  <c:v>40</c:v>
                </c:pt>
                <c:pt idx="6">
                  <c:v>0</c:v>
                </c:pt>
                <c:pt idx="7">
                  <c:v>71.428571428571431</c:v>
                </c:pt>
                <c:pt idx="8">
                  <c:v>1</c:v>
                </c:pt>
                <c:pt idx="9">
                  <c:v>107</c:v>
                </c:pt>
                <c:pt idx="10">
                  <c:v>48</c:v>
                </c:pt>
                <c:pt idx="11">
                  <c:v>47</c:v>
                </c:pt>
                <c:pt idx="12">
                  <c:v>82.555555555555557</c:v>
                </c:pt>
                <c:pt idx="13">
                  <c:v>71.349999999999994</c:v>
                </c:pt>
                <c:pt idx="14">
                  <c:v>89.521739130434781</c:v>
                </c:pt>
                <c:pt idx="15">
                  <c:v>80.285714285714292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A-48EB-B3FE-41F959066FFB}"/>
            </c:ext>
          </c:extLst>
        </c:ser>
        <c:ser>
          <c:idx val="1"/>
          <c:order val="1"/>
          <c:tx>
            <c:strRef>
              <c:f>'OŠK - 2'!$AF$6</c:f>
              <c:strCache>
                <c:ptCount val="1"/>
                <c:pt idx="0">
                  <c:v>neopravdano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- 2'!$AC$7:$AD$22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- 2'!$AF$7:$AF$22</c:f>
              <c:numCache>
                <c:formatCode>General</c:formatCode>
                <c:ptCount val="16"/>
                <c:pt idx="0" formatCode="0.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A-48EB-B3FE-41F959066F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637504"/>
        <c:axId val="103361344"/>
      </c:barChart>
      <c:catAx>
        <c:axId val="1036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61344"/>
        <c:crosses val="autoZero"/>
        <c:auto val="1"/>
        <c:lblAlgn val="ctr"/>
        <c:lblOffset val="100"/>
        <c:noMultiLvlLbl val="0"/>
      </c:catAx>
      <c:valAx>
        <c:axId val="10336134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izostanaka / uč.</a:t>
                </a:r>
              </a:p>
            </c:rich>
          </c:tx>
          <c:layout>
            <c:manualLayout>
              <c:xMode val="edge"/>
              <c:yMode val="edge"/>
              <c:x val="1.0869565217391304E-2"/>
              <c:y val="2.20124409676487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63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Izostanci tijekom godina</a:t>
            </a:r>
          </a:p>
        </c:rich>
      </c:tx>
      <c:layout>
        <c:manualLayout>
          <c:xMode val="edge"/>
          <c:yMode val="edge"/>
          <c:x val="0.37976419116781091"/>
          <c:y val="3.3714156665400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0578710814789229E-2"/>
          <c:y val="0.10765963826921046"/>
          <c:w val="0.89536900180074475"/>
          <c:h val="0.71525815885435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- 2'!$AC$39</c:f>
              <c:strCache>
                <c:ptCount val="1"/>
                <c:pt idx="0">
                  <c:v>Opravdani sati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- 2'!$AB$40:$AB$44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- 2'!$AC$40:$AC$44</c:f>
              <c:numCache>
                <c:formatCode>General</c:formatCode>
                <c:ptCount val="5"/>
                <c:pt idx="0">
                  <c:v>66.5</c:v>
                </c:pt>
                <c:pt idx="1">
                  <c:v>44.2</c:v>
                </c:pt>
                <c:pt idx="2">
                  <c:v>49.1</c:v>
                </c:pt>
                <c:pt idx="3">
                  <c:v>58.3</c:v>
                </c:pt>
                <c:pt idx="4" formatCode="0.0">
                  <c:v>76.833333333333329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D-42EA-B624-2FF303A2B11A}"/>
            </c:ext>
          </c:extLst>
        </c:ser>
        <c:ser>
          <c:idx val="1"/>
          <c:order val="1"/>
          <c:tx>
            <c:strRef>
              <c:f>'OŠK - 2'!$AD$39</c:f>
              <c:strCache>
                <c:ptCount val="1"/>
                <c:pt idx="0">
                  <c:v>Neopravdani sati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- 2'!$AB$40:$AB$44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- 2'!$AD$40:$AD$44</c:f>
              <c:numCache>
                <c:formatCode>General</c:formatCode>
                <c:ptCount val="5"/>
                <c:pt idx="2">
                  <c:v>0.06</c:v>
                </c:pt>
                <c:pt idx="3">
                  <c:v>0.01</c:v>
                </c:pt>
                <c:pt idx="4" formatCode="0.0">
                  <c:v>0.33974358974358976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D-42EA-B624-2FF303A2B1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640576"/>
        <c:axId val="103364224"/>
      </c:barChart>
      <c:catAx>
        <c:axId val="1036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64224"/>
        <c:crosses val="autoZero"/>
        <c:auto val="1"/>
        <c:lblAlgn val="ctr"/>
        <c:lblOffset val="100"/>
        <c:noMultiLvlLbl val="0"/>
      </c:catAx>
      <c:valAx>
        <c:axId val="1033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izostanaka /uč.</a:t>
                </a:r>
              </a:p>
            </c:rich>
          </c:tx>
          <c:layout>
            <c:manualLayout>
              <c:xMode val="edge"/>
              <c:yMode val="edge"/>
              <c:x val="2.2994652083671564E-2"/>
              <c:y val="4.1106228650025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64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Opravdani sati</a:t>
            </a:r>
            <a:r>
              <a:rPr lang="hr-HR"/>
              <a:t> na razini škole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8197646812423518E-2"/>
          <c:y val="0.16841293374816912"/>
          <c:w val="0.92384237774656897"/>
          <c:h val="0.75446312607510901"/>
        </c:manualLayout>
      </c:layout>
      <c:lineChart>
        <c:grouping val="standard"/>
        <c:varyColors val="0"/>
        <c:ser>
          <c:idx val="0"/>
          <c:order val="0"/>
          <c:tx>
            <c:strRef>
              <c:f>'OŠK - 2'!$G$43</c:f>
              <c:strCache>
                <c:ptCount val="1"/>
                <c:pt idx="0">
                  <c:v>Opravdani sati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- 2'!$F$44:$F$48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- 2'!$G$44:$G$48</c:f>
              <c:numCache>
                <c:formatCode>General</c:formatCode>
                <c:ptCount val="5"/>
                <c:pt idx="0">
                  <c:v>11378</c:v>
                </c:pt>
                <c:pt idx="1">
                  <c:v>7644</c:v>
                </c:pt>
                <c:pt idx="2">
                  <c:v>8162</c:v>
                </c:pt>
                <c:pt idx="3">
                  <c:v>9233</c:v>
                </c:pt>
                <c:pt idx="4">
                  <c:v>11986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4D-47E6-8C8B-733891230D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741952"/>
        <c:axId val="103375424"/>
      </c:lineChart>
      <c:catAx>
        <c:axId val="1037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75424"/>
        <c:crosses val="autoZero"/>
        <c:auto val="1"/>
        <c:lblAlgn val="ctr"/>
        <c:lblOffset val="100"/>
        <c:noMultiLvlLbl val="0"/>
      </c:catAx>
      <c:valAx>
        <c:axId val="1033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opravdanih izostanaka</a:t>
                </a:r>
              </a:p>
            </c:rich>
          </c:tx>
          <c:layout>
            <c:manualLayout>
              <c:xMode val="edge"/>
              <c:yMode val="edge"/>
              <c:x val="1.1386507186230898E-2"/>
              <c:y val="2.35658431093523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7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Ukupan broj izostanaka</a:t>
            </a:r>
          </a:p>
        </c:rich>
      </c:tx>
      <c:layout>
        <c:manualLayout>
          <c:xMode val="edge"/>
          <c:yMode val="edge"/>
          <c:x val="0.3612777777777777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578142556023634"/>
          <c:y val="0.18917767504662819"/>
          <c:w val="0.8421857443976366"/>
          <c:h val="0.65905467161392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- 2'!$F$53</c:f>
              <c:strCache>
                <c:ptCount val="1"/>
                <c:pt idx="0">
                  <c:v>I. - IV.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- 2'!$G$52:$H$52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- 2'!$G$53:$H$53</c:f>
              <c:numCache>
                <c:formatCode>General</c:formatCode>
                <c:ptCount val="2"/>
                <c:pt idx="0">
                  <c:v>6685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0-4D49-AA6C-37F478F531C8}"/>
            </c:ext>
          </c:extLst>
        </c:ser>
        <c:ser>
          <c:idx val="1"/>
          <c:order val="1"/>
          <c:tx>
            <c:strRef>
              <c:f>'OŠK - 2'!$F$54</c:f>
              <c:strCache>
                <c:ptCount val="1"/>
                <c:pt idx="0">
                  <c:v>V. - VIII.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- 2'!$G$52:$H$52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- 2'!$G$54:$H$54</c:f>
              <c:numCache>
                <c:formatCode>General</c:formatCode>
                <c:ptCount val="2"/>
                <c:pt idx="0">
                  <c:v>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0-4D49-AA6C-37F478F531C8}"/>
            </c:ext>
          </c:extLst>
        </c:ser>
        <c:ser>
          <c:idx val="2"/>
          <c:order val="2"/>
          <c:tx>
            <c:strRef>
              <c:f>'OŠK - 2'!$F$55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- 2'!$G$52:$H$52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- 2'!$G$55:$H$55</c:f>
              <c:numCache>
                <c:formatCode>General</c:formatCode>
                <c:ptCount val="2"/>
                <c:pt idx="0">
                  <c:v>11933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0-4D49-AA6C-37F478F531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962112"/>
        <c:axId val="103378304"/>
      </c:barChart>
      <c:catAx>
        <c:axId val="1039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78304"/>
        <c:crosses val="autoZero"/>
        <c:auto val="1"/>
        <c:lblAlgn val="ctr"/>
        <c:lblOffset val="100"/>
        <c:noMultiLvlLbl val="0"/>
      </c:catAx>
      <c:valAx>
        <c:axId val="10337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400"/>
                  <a:t>Broj izostanaka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5.43596292126496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96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Izostanci / uč.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5146089705242335"/>
          <c:y val="0.20369608499733571"/>
          <c:w val="0.82373314255649832"/>
          <c:h val="0.6303291953648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- 2'!$M$53</c:f>
              <c:strCache>
                <c:ptCount val="1"/>
                <c:pt idx="0">
                  <c:v>I. - IV.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- 2'!$N$52:$O$52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- 2'!$N$53:$O$53</c:f>
              <c:numCache>
                <c:formatCode>0.0</c:formatCode>
                <c:ptCount val="2"/>
                <c:pt idx="0">
                  <c:v>71.28378378378379</c:v>
                </c:pt>
                <c:pt idx="1">
                  <c:v>0.71621621621621623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1-491C-B617-FB77A662569A}"/>
            </c:ext>
          </c:extLst>
        </c:ser>
        <c:ser>
          <c:idx val="1"/>
          <c:order val="1"/>
          <c:tx>
            <c:strRef>
              <c:f>'OŠK - 2'!$M$54</c:f>
              <c:strCache>
                <c:ptCount val="1"/>
                <c:pt idx="0">
                  <c:v>V. - VIII.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- 2'!$N$52:$O$52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- 2'!$N$54:$O$54</c:f>
              <c:numCache>
                <c:formatCode>General</c:formatCode>
                <c:ptCount val="2"/>
                <c:pt idx="0" formatCode="0.0">
                  <c:v>81.195121951219505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1-491C-B617-FB77A662569A}"/>
            </c:ext>
          </c:extLst>
        </c:ser>
        <c:ser>
          <c:idx val="2"/>
          <c:order val="2"/>
          <c:tx>
            <c:strRef>
              <c:f>'OŠK - 2'!$M$55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- 2'!$N$52:$O$52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- 2'!$N$55:$O$55</c:f>
              <c:numCache>
                <c:formatCode>0.0</c:formatCode>
                <c:ptCount val="2"/>
                <c:pt idx="0">
                  <c:v>76.833333333333329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1-491C-B617-FB77A66256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963648"/>
        <c:axId val="103380032"/>
      </c:barChart>
      <c:catAx>
        <c:axId val="1039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80032"/>
        <c:crosses val="autoZero"/>
        <c:auto val="1"/>
        <c:lblAlgn val="ctr"/>
        <c:lblOffset val="100"/>
        <c:noMultiLvlLbl val="0"/>
      </c:catAx>
      <c:valAx>
        <c:axId val="10338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600" dirty="0"/>
                  <a:t>Broj izostanaka / </a:t>
                </a:r>
                <a:r>
                  <a:rPr lang="hr-HR" sz="1600" dirty="0" err="1"/>
                  <a:t>uč</a:t>
                </a:r>
                <a:r>
                  <a:rPr lang="hr-HR" sz="1600" dirty="0"/>
                  <a:t>.</a:t>
                </a:r>
              </a:p>
            </c:rich>
          </c:tx>
          <c:layout>
            <c:manualLayout>
              <c:xMode val="edge"/>
              <c:yMode val="edge"/>
              <c:x val="6.7652619248395381E-3"/>
              <c:y val="1.7463965020643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9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8973766506159E-2"/>
          <c:y val="0.11189784982370095"/>
          <c:w val="0.91091836235687418"/>
          <c:h val="0.76820650347598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- 2'!$D$59</c:f>
              <c:strCache>
                <c:ptCount val="1"/>
                <c:pt idx="0">
                  <c:v>Pohvale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- 2'!$C$60:$C$64</c:f>
              <c:strCache>
                <c:ptCount val="5"/>
                <c:pt idx="0">
                  <c:v>2018./2019. 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- 2'!$D$60:$D$64</c:f>
              <c:numCache>
                <c:formatCode>General</c:formatCode>
                <c:ptCount val="5"/>
                <c:pt idx="0">
                  <c:v>101</c:v>
                </c:pt>
                <c:pt idx="1">
                  <c:v>113</c:v>
                </c:pt>
                <c:pt idx="2">
                  <c:v>101</c:v>
                </c:pt>
                <c:pt idx="3">
                  <c:v>55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1-4D78-8BE0-FD5934B312A2}"/>
            </c:ext>
          </c:extLst>
        </c:ser>
        <c:ser>
          <c:idx val="1"/>
          <c:order val="1"/>
          <c:tx>
            <c:strRef>
              <c:f>'OŠK - 2'!$E$59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- 2'!$C$60:$C$64</c:f>
              <c:strCache>
                <c:ptCount val="5"/>
                <c:pt idx="0">
                  <c:v>2018./2019. 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- 2'!$E$60:$E$64</c:f>
              <c:numCache>
                <c:formatCode>General</c:formatCode>
                <c:ptCount val="5"/>
                <c:pt idx="0">
                  <c:v>26</c:v>
                </c:pt>
                <c:pt idx="1">
                  <c:v>2</c:v>
                </c:pt>
                <c:pt idx="2">
                  <c:v>21</c:v>
                </c:pt>
                <c:pt idx="3">
                  <c:v>27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1-4D78-8BE0-FD5934B312A2}"/>
            </c:ext>
          </c:extLst>
        </c:ser>
        <c:ser>
          <c:idx val="2"/>
          <c:order val="2"/>
          <c:tx>
            <c:strRef>
              <c:f>'OŠK - 2'!$F$59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- 2'!$C$60:$C$64</c:f>
              <c:strCache>
                <c:ptCount val="5"/>
                <c:pt idx="0">
                  <c:v>2018./2019. 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- 2'!$F$60:$F$64</c:f>
              <c:numCache>
                <c:formatCode>General</c:formatCode>
                <c:ptCount val="5"/>
                <c:pt idx="0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1-4D78-8BE0-FD5934B312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375808"/>
        <c:axId val="104079360"/>
      </c:barChart>
      <c:catAx>
        <c:axId val="1043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079360"/>
        <c:crosses val="autoZero"/>
        <c:auto val="1"/>
        <c:lblAlgn val="ctr"/>
        <c:lblOffset val="100"/>
        <c:noMultiLvlLbl val="0"/>
      </c:catAx>
      <c:valAx>
        <c:axId val="1040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9.5364828193597734E-3"/>
              <c:y val="3.12281265418994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37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Kretanje  </a:t>
            </a:r>
            <a:r>
              <a:rPr lang="en-US" dirty="0" err="1"/>
              <a:t>ukup</a:t>
            </a:r>
            <a:r>
              <a:rPr lang="hr-HR" dirty="0" err="1"/>
              <a:t>nog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 err="1"/>
              <a:t>broj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 err="1"/>
              <a:t>učenika</a:t>
            </a:r>
            <a:endParaRPr lang="en-US" dirty="0"/>
          </a:p>
        </c:rich>
      </c:tx>
      <c:overlay val="0"/>
      <c:spPr>
        <a:noFill/>
        <a:ln w="253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721460193775699E-2"/>
          <c:y val="0.20693852742091448"/>
          <c:w val="0.87524019249921026"/>
          <c:h val="0.5816090620251416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ukupan broj učenika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3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171</c:v>
                </c:pt>
                <c:pt idx="1">
                  <c:v>173</c:v>
                </c:pt>
                <c:pt idx="2">
                  <c:v>166</c:v>
                </c:pt>
                <c:pt idx="3">
                  <c:v>157</c:v>
                </c:pt>
                <c:pt idx="4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C2-4D74-B223-2B760D661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97664"/>
        <c:axId val="105011392"/>
      </c:lineChart>
      <c:catAx>
        <c:axId val="420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011392"/>
        <c:crosses val="autoZero"/>
        <c:auto val="1"/>
        <c:lblAlgn val="ctr"/>
        <c:lblOffset val="100"/>
        <c:noMultiLvlLbl val="0"/>
      </c:catAx>
      <c:valAx>
        <c:axId val="105011392"/>
        <c:scaling>
          <c:orientation val="minMax"/>
        </c:scaling>
        <c:delete val="0"/>
        <c:axPos val="l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322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7.6467479834571427E-3"/>
              <c:y val="6.0374591333977989E-2"/>
            </c:manualLayout>
          </c:layout>
          <c:overlay val="0"/>
          <c:spPr>
            <a:noFill/>
            <a:ln w="2535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097664"/>
        <c:crosses val="autoZero"/>
        <c:crossBetween val="between"/>
      </c:valAx>
      <c:spPr>
        <a:noFill/>
        <a:ln w="25350">
          <a:noFill/>
        </a:ln>
      </c:spPr>
    </c:plotArea>
    <c:legend>
      <c:legendPos val="b"/>
      <c:overlay val="0"/>
      <c:spPr>
        <a:noFill/>
        <a:ln w="2535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33027959848997E-2"/>
          <c:y val="0.1225319455696024"/>
          <c:w val="0.93721091706372117"/>
          <c:h val="0.7522637606993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- 2'!$D$68</c:f>
              <c:strCache>
                <c:ptCount val="1"/>
                <c:pt idx="0">
                  <c:v>Povale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- 2'!$C$69:$C$73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- 2'!$D$69:$D$73</c:f>
              <c:numCache>
                <c:formatCode>General</c:formatCode>
                <c:ptCount val="5"/>
                <c:pt idx="0">
                  <c:v>59.1</c:v>
                </c:pt>
                <c:pt idx="1">
                  <c:v>66.099999999999994</c:v>
                </c:pt>
                <c:pt idx="2" formatCode="0.0">
                  <c:v>60.843373493975903</c:v>
                </c:pt>
                <c:pt idx="3" formatCode="0">
                  <c:v>31.428571428571427</c:v>
                </c:pt>
                <c:pt idx="4" formatCode="0.0">
                  <c:v>51.282051282051277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5-4A05-A7DF-906A14E65D39}"/>
            </c:ext>
          </c:extLst>
        </c:ser>
        <c:ser>
          <c:idx val="1"/>
          <c:order val="1"/>
          <c:tx>
            <c:strRef>
              <c:f>'OŠK - 2'!$E$68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- 2'!$C$69:$C$73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- 2'!$E$69:$E$73</c:f>
              <c:numCache>
                <c:formatCode>General</c:formatCode>
                <c:ptCount val="5"/>
                <c:pt idx="0">
                  <c:v>15.2</c:v>
                </c:pt>
                <c:pt idx="1">
                  <c:v>1.2</c:v>
                </c:pt>
                <c:pt idx="2" formatCode="0.0">
                  <c:v>12.650602409638553</c:v>
                </c:pt>
                <c:pt idx="3" formatCode="0">
                  <c:v>17.197452229299362</c:v>
                </c:pt>
                <c:pt idx="4" formatCode="0.0">
                  <c:v>12.820512820512819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5-4A05-A7DF-906A14E65D39}"/>
            </c:ext>
          </c:extLst>
        </c:ser>
        <c:ser>
          <c:idx val="2"/>
          <c:order val="2"/>
          <c:tx>
            <c:strRef>
              <c:f>'OŠK - 2'!$F$68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- 2'!$C$69:$C$73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 - 2'!$F$69:$F$73</c:f>
              <c:numCache>
                <c:formatCode>General</c:formatCode>
                <c:ptCount val="5"/>
                <c:pt idx="0">
                  <c:v>0.6</c:v>
                </c:pt>
                <c:pt idx="1">
                  <c:v>0</c:v>
                </c:pt>
                <c:pt idx="2">
                  <c:v>0</c:v>
                </c:pt>
                <c:pt idx="3" formatCode="0.0">
                  <c:v>0.63694267515923575</c:v>
                </c:pt>
                <c:pt idx="4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5-4A05-A7DF-906A14E65D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27008"/>
        <c:axId val="104082240"/>
      </c:barChart>
      <c:catAx>
        <c:axId val="1028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082240"/>
        <c:crosses val="autoZero"/>
        <c:auto val="1"/>
        <c:lblAlgn val="ctr"/>
        <c:lblOffset val="100"/>
        <c:noMultiLvlLbl val="0"/>
      </c:catAx>
      <c:valAx>
        <c:axId val="1040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1.2856054976429799E-2"/>
              <c:y val="4.86393470474928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8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74076771900692E-2"/>
          <c:y val="0.13799986971145276"/>
          <c:w val="0.93408590823240478"/>
          <c:h val="0.67340447740549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- 2'!$AO$6</c:f>
              <c:strCache>
                <c:ptCount val="1"/>
                <c:pt idx="0">
                  <c:v>pohvale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- 2'!$AM$7:$AN$22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- 2'!$AO$7:$AO$22</c:f>
              <c:numCache>
                <c:formatCode>0</c:formatCode>
                <c:ptCount val="16"/>
                <c:pt idx="0">
                  <c:v>60</c:v>
                </c:pt>
                <c:pt idx="1">
                  <c:v>55.555555555555557</c:v>
                </c:pt>
                <c:pt idx="2">
                  <c:v>60</c:v>
                </c:pt>
                <c:pt idx="3">
                  <c:v>47.058823529411761</c:v>
                </c:pt>
                <c:pt idx="4">
                  <c:v>83.333333333333343</c:v>
                </c:pt>
                <c:pt idx="5">
                  <c:v>75</c:v>
                </c:pt>
                <c:pt idx="6">
                  <c:v>100</c:v>
                </c:pt>
                <c:pt idx="7">
                  <c:v>28.571428571428569</c:v>
                </c:pt>
                <c:pt idx="8">
                  <c:v>0</c:v>
                </c:pt>
                <c:pt idx="9">
                  <c:v>100</c:v>
                </c:pt>
                <c:pt idx="10">
                  <c:v>50</c:v>
                </c:pt>
                <c:pt idx="11">
                  <c:v>100</c:v>
                </c:pt>
                <c:pt idx="12">
                  <c:v>61.111111111111114</c:v>
                </c:pt>
                <c:pt idx="13">
                  <c:v>25</c:v>
                </c:pt>
                <c:pt idx="14">
                  <c:v>30.434782608695656</c:v>
                </c:pt>
                <c:pt idx="15">
                  <c:v>61.904761904761905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3-4360-868F-071764CD9755}"/>
            </c:ext>
          </c:extLst>
        </c:ser>
        <c:ser>
          <c:idx val="1"/>
          <c:order val="1"/>
          <c:tx>
            <c:strRef>
              <c:f>'OŠK - 2'!$AP$6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- 2'!$AM$7:$AN$22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- 2'!$AP$7:$AP$22</c:f>
              <c:numCache>
                <c:formatCode>General</c:formatCode>
                <c:ptCount val="16"/>
                <c:pt idx="3" formatCode="0">
                  <c:v>11.76470588235294</c:v>
                </c:pt>
                <c:pt idx="11" formatCode="0">
                  <c:v>33.333333333333329</c:v>
                </c:pt>
                <c:pt idx="12" formatCode="0">
                  <c:v>11.111111111111111</c:v>
                </c:pt>
                <c:pt idx="13" formatCode="0">
                  <c:v>5</c:v>
                </c:pt>
                <c:pt idx="14" formatCode="0">
                  <c:v>26.086956521739129</c:v>
                </c:pt>
                <c:pt idx="15" formatCode="0">
                  <c:v>38.095238095238095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3-4360-868F-071764CD9755}"/>
            </c:ext>
          </c:extLst>
        </c:ser>
        <c:ser>
          <c:idx val="2"/>
          <c:order val="2"/>
          <c:tx>
            <c:strRef>
              <c:f>'OŠK - 2'!$AQ$6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- 2'!$AM$7:$AN$22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- 2'!$AQ$7:$AQ$22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ED53-4360-868F-071764CD97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29568"/>
        <c:axId val="104085120"/>
      </c:barChart>
      <c:catAx>
        <c:axId val="1028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085120"/>
        <c:crosses val="autoZero"/>
        <c:auto val="1"/>
        <c:lblAlgn val="ctr"/>
        <c:lblOffset val="100"/>
        <c:noMultiLvlLbl val="0"/>
      </c:catAx>
      <c:valAx>
        <c:axId val="104085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1.2440014995694526E-2"/>
              <c:y val="4.87892905327775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8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8937007874016"/>
          <c:y val="0.16708333333333336"/>
          <c:w val="0.86465507436570432"/>
          <c:h val="0.6196139545056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- 2'!$I$81</c:f>
              <c:strCache>
                <c:ptCount val="1"/>
                <c:pt idx="0">
                  <c:v>I. - IV.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- 2'!$J$80:$L$80</c:f>
              <c:strCache>
                <c:ptCount val="3"/>
                <c:pt idx="0">
                  <c:v>pohvale 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- 2'!$J$81:$L$81</c:f>
              <c:numCache>
                <c:formatCode>0</c:formatCode>
                <c:ptCount val="3"/>
                <c:pt idx="0">
                  <c:v>28.205128205128204</c:v>
                </c:pt>
                <c:pt idx="1">
                  <c:v>1.9230769230769231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9-48B2-942C-9EB0A505648E}"/>
            </c:ext>
          </c:extLst>
        </c:ser>
        <c:ser>
          <c:idx val="1"/>
          <c:order val="1"/>
          <c:tx>
            <c:strRef>
              <c:f>'OŠK - 2'!$I$82</c:f>
              <c:strCache>
                <c:ptCount val="1"/>
                <c:pt idx="0">
                  <c:v>V. - VIII.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- 2'!$J$80:$L$80</c:f>
              <c:strCache>
                <c:ptCount val="3"/>
                <c:pt idx="0">
                  <c:v>pohvale 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- 2'!$J$82:$L$82</c:f>
              <c:numCache>
                <c:formatCode>0</c:formatCode>
                <c:ptCount val="3"/>
                <c:pt idx="0">
                  <c:v>23.076923076923077</c:v>
                </c:pt>
                <c:pt idx="1">
                  <c:v>10.897435897435898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9-48B2-942C-9EB0A505648E}"/>
            </c:ext>
          </c:extLst>
        </c:ser>
        <c:ser>
          <c:idx val="2"/>
          <c:order val="2"/>
          <c:tx>
            <c:strRef>
              <c:f>'OŠK - 2'!$I$83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- 2'!$J$80:$L$80</c:f>
              <c:strCache>
                <c:ptCount val="3"/>
                <c:pt idx="0">
                  <c:v>pohvale 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- 2'!$J$83:$L$83</c:f>
              <c:numCache>
                <c:formatCode>0</c:formatCode>
                <c:ptCount val="3"/>
                <c:pt idx="0">
                  <c:v>51.282051282051277</c:v>
                </c:pt>
                <c:pt idx="1">
                  <c:v>12.820512820512819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9-48B2-942C-9EB0A50564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995456"/>
        <c:axId val="102916672"/>
      </c:barChart>
      <c:catAx>
        <c:axId val="1029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916672"/>
        <c:crosses val="autoZero"/>
        <c:auto val="1"/>
        <c:lblAlgn val="ctr"/>
        <c:lblOffset val="100"/>
        <c:noMultiLvlLbl val="0"/>
      </c:catAx>
      <c:valAx>
        <c:axId val="1029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4.58599445902595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99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00481189851296E-2"/>
          <c:y val="0.19386628754738991"/>
          <c:w val="0.87504396325459322"/>
          <c:h val="0.5705708661417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- 2'!$AG$63</c:f>
              <c:strCache>
                <c:ptCount val="1"/>
                <c:pt idx="0">
                  <c:v>stručne zamjene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- 2'!$AE$64:$AF$79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- 2'!$AG$64:$AG$79</c:f>
              <c:numCache>
                <c:formatCode>General</c:formatCode>
                <c:ptCount val="16"/>
                <c:pt idx="0">
                  <c:v>1</c:v>
                </c:pt>
                <c:pt idx="3">
                  <c:v>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0</c:v>
                </c:pt>
                <c:pt idx="13">
                  <c:v>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B-4FF0-8259-BDC78D0500C0}"/>
            </c:ext>
          </c:extLst>
        </c:ser>
        <c:ser>
          <c:idx val="1"/>
          <c:order val="1"/>
          <c:tx>
            <c:strRef>
              <c:f>'OŠK - 2'!$AH$63</c:f>
              <c:strCache>
                <c:ptCount val="1"/>
                <c:pt idx="0">
                  <c:v>nestručne zamjene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- 2'!$AE$64:$AF$79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- 2'!$AH$64:$AH$79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12">
                  <c:v>34</c:v>
                </c:pt>
                <c:pt idx="13">
                  <c:v>10</c:v>
                </c:pt>
                <c:pt idx="14">
                  <c:v>39</c:v>
                </c:pt>
                <c:pt idx="1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B-4FF0-8259-BDC78D0500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937472"/>
        <c:axId val="102919552"/>
      </c:barChart>
      <c:catAx>
        <c:axId val="1049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919552"/>
        <c:crosses val="autoZero"/>
        <c:auto val="1"/>
        <c:lblAlgn val="ctr"/>
        <c:lblOffset val="100"/>
        <c:noMultiLvlLbl val="0"/>
      </c:catAx>
      <c:valAx>
        <c:axId val="1029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sati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8.28437591134441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9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825896762907"/>
          <c:y val="0.25909776902887138"/>
          <c:w val="0.85476618547681549"/>
          <c:h val="0.50533938466025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- 2'!$AX$6</c:f>
              <c:strCache>
                <c:ptCount val="1"/>
                <c:pt idx="0">
                  <c:v>uzorno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- 2'!$AV$7:$AW$22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- 2'!$AX$7:$AX$22</c:f>
              <c:numCache>
                <c:formatCode>General</c:formatCode>
                <c:ptCount val="16"/>
                <c:pt idx="0">
                  <c:v>60</c:v>
                </c:pt>
                <c:pt idx="1">
                  <c:v>100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3-48DA-8AE5-010ECE0558F2}"/>
            </c:ext>
          </c:extLst>
        </c:ser>
        <c:ser>
          <c:idx val="1"/>
          <c:order val="1"/>
          <c:tx>
            <c:strRef>
              <c:f>'OŠK - 2'!$AY$6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- 2'!$AV$7:$AW$22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- 2'!$AY$7:$AY$22</c:f>
              <c:numCache>
                <c:formatCode>General</c:formatCode>
                <c:ptCount val="16"/>
                <c:pt idx="0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3-48DA-8AE5-010ECE0558F2}"/>
            </c:ext>
          </c:extLst>
        </c:ser>
        <c:ser>
          <c:idx val="2"/>
          <c:order val="2"/>
          <c:tx>
            <c:strRef>
              <c:f>'OŠK - 2'!$AZ$6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- 2'!$AV$7:$AW$22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- 2'!$AZ$7:$AZ$22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45D3-48DA-8AE5-010ECE0558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938496"/>
        <c:axId val="102922432"/>
      </c:barChart>
      <c:catAx>
        <c:axId val="1049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922432"/>
        <c:crosses val="autoZero"/>
        <c:auto val="1"/>
        <c:lblAlgn val="ctr"/>
        <c:lblOffset val="100"/>
        <c:noMultiLvlLbl val="0"/>
      </c:catAx>
      <c:valAx>
        <c:axId val="102922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5249635462233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9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89677898477424E-2"/>
          <c:y val="0.14288778382795095"/>
          <c:w val="0.91738087559760972"/>
          <c:h val="0.75276928412904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- 2'!$AW$30</c:f>
              <c:strCache>
                <c:ptCount val="1"/>
                <c:pt idx="0">
                  <c:v>I. - IV.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- 2'!$AX$29:$AZ$29</c:f>
              <c:strCache>
                <c:ptCount val="3"/>
                <c:pt idx="0">
                  <c:v>uzorno</c:v>
                </c:pt>
                <c:pt idx="1">
                  <c:v>dobro</c:v>
                </c:pt>
                <c:pt idx="2">
                  <c:v>loše</c:v>
                </c:pt>
              </c:strCache>
            </c:strRef>
          </c:cat>
          <c:val>
            <c:numRef>
              <c:f>'OŠK - 2'!$AX$30:$AZ$30</c:f>
              <c:numCache>
                <c:formatCode>0</c:formatCode>
                <c:ptCount val="3"/>
                <c:pt idx="0">
                  <c:v>93.243243243243242</c:v>
                </c:pt>
                <c:pt idx="1">
                  <c:v>6.756756756756757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1-4A87-9C88-1A0BE8A8802B}"/>
            </c:ext>
          </c:extLst>
        </c:ser>
        <c:ser>
          <c:idx val="1"/>
          <c:order val="1"/>
          <c:tx>
            <c:strRef>
              <c:f>'OŠK - 2'!$AW$31</c:f>
              <c:strCache>
                <c:ptCount val="1"/>
                <c:pt idx="0">
                  <c:v>V. - VIII.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- 2'!$AX$29:$AZ$29</c:f>
              <c:strCache>
                <c:ptCount val="3"/>
                <c:pt idx="0">
                  <c:v>uzorno</c:v>
                </c:pt>
                <c:pt idx="1">
                  <c:v>dobro</c:v>
                </c:pt>
                <c:pt idx="2">
                  <c:v>loše</c:v>
                </c:pt>
              </c:strCache>
            </c:strRef>
          </c:cat>
          <c:val>
            <c:numRef>
              <c:f>'OŠK - 2'!$AX$31:$AZ$31</c:f>
              <c:numCache>
                <c:formatCode>General</c:formatCode>
                <c:ptCount val="3"/>
                <c:pt idx="0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1-4A87-9C88-1A0BE8A8802B}"/>
            </c:ext>
          </c:extLst>
        </c:ser>
        <c:ser>
          <c:idx val="2"/>
          <c:order val="2"/>
          <c:tx>
            <c:strRef>
              <c:f>'OŠK - 2'!$AW$32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- 2'!$AX$29:$AZ$29</c:f>
              <c:strCache>
                <c:ptCount val="3"/>
                <c:pt idx="0">
                  <c:v>uzorno</c:v>
                </c:pt>
                <c:pt idx="1">
                  <c:v>dobro</c:v>
                </c:pt>
                <c:pt idx="2">
                  <c:v>loše</c:v>
                </c:pt>
              </c:strCache>
            </c:strRef>
          </c:cat>
          <c:val>
            <c:numRef>
              <c:f>'OŠK - 2'!$AX$32:$AZ$32</c:f>
              <c:numCache>
                <c:formatCode>0</c:formatCode>
                <c:ptCount val="3"/>
                <c:pt idx="0">
                  <c:v>96.794871794871796</c:v>
                </c:pt>
                <c:pt idx="1">
                  <c:v>3.2051282051282048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1-4A87-9C88-1A0BE8A880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843264"/>
        <c:axId val="104754560"/>
      </c:barChart>
      <c:catAx>
        <c:axId val="1048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754560"/>
        <c:crosses val="autoZero"/>
        <c:auto val="1"/>
        <c:lblAlgn val="ctr"/>
        <c:lblOffset val="100"/>
        <c:noMultiLvlLbl val="0"/>
      </c:catAx>
      <c:valAx>
        <c:axId val="104754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1.4829446503912873E-2"/>
              <c:y val="1.82656359384542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84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1631478787811"/>
          <c:y val="0.14037374676012876"/>
          <c:w val="0.87368368521212192"/>
          <c:h val="0.7275657277659414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'OŠK-1'!$AB$74:$AB$77</c:f>
              <c:strCache>
                <c:ptCount val="4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</c:strCache>
            </c:strRef>
          </c:cat>
          <c:val>
            <c:numRef>
              <c:f>'OŠK-1'!$AC$74:$AC$77</c:f>
              <c:numCache>
                <c:formatCode>0.00</c:formatCode>
                <c:ptCount val="4"/>
                <c:pt idx="0">
                  <c:v>4.6399999999999997</c:v>
                </c:pt>
                <c:pt idx="1">
                  <c:v>4.59</c:v>
                </c:pt>
                <c:pt idx="2">
                  <c:v>4.41</c:v>
                </c:pt>
                <c:pt idx="3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BA-47F4-A3B5-044F2213DE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4979456"/>
        <c:axId val="104752832"/>
      </c:lineChart>
      <c:catAx>
        <c:axId val="1049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752832"/>
        <c:crosses val="autoZero"/>
        <c:auto val="1"/>
        <c:lblAlgn val="ctr"/>
        <c:lblOffset val="100"/>
        <c:noMultiLvlLbl val="0"/>
      </c:catAx>
      <c:valAx>
        <c:axId val="10475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800"/>
                  <a:t>Srednja ocjena</a:t>
                </a:r>
              </a:p>
            </c:rich>
          </c:tx>
          <c:layout>
            <c:manualLayout>
              <c:xMode val="edge"/>
              <c:yMode val="edge"/>
              <c:x val="1.0080184094322743E-2"/>
              <c:y val="1.913007008982148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97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Promjene u broju učenika u posljednjih</a:t>
            </a:r>
            <a:r>
              <a:rPr lang="hr-HR" baseline="0" dirty="0"/>
              <a:t> 5 godina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0676287237509"/>
          <c:y val="0.25120684527214077"/>
          <c:w val="0.86046004391037678"/>
          <c:h val="0.53952915875448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došlo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2021/2022.</c:v>
                </c:pt>
                <c:pt idx="4">
                  <c:v>2022./2023.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D-4D7E-B6DC-9967D640166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otišlo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2021/2022.</c:v>
                </c:pt>
                <c:pt idx="4">
                  <c:v>2022./2023.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D-4D7E-B6DC-9967D640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15392"/>
        <c:axId val="105011968"/>
      </c:barChart>
      <c:catAx>
        <c:axId val="723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011968"/>
        <c:crosses val="autoZero"/>
        <c:auto val="1"/>
        <c:lblAlgn val="ctr"/>
        <c:lblOffset val="100"/>
        <c:noMultiLvlLbl val="0"/>
      </c:catAx>
      <c:valAx>
        <c:axId val="105011968"/>
        <c:scaling>
          <c:orientation val="minMax"/>
          <c:max val="5"/>
        </c:scaling>
        <c:delete val="0"/>
        <c:axPos val="l"/>
        <c:majorGridlines>
          <c:spPr>
            <a:ln w="951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328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1.5611969908443719E-2"/>
              <c:y val="0.15936216668568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315392"/>
        <c:crosses val="autoZero"/>
        <c:crossBetween val="between"/>
      </c:valAx>
      <c:spPr>
        <a:noFill/>
        <a:ln w="2536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Uspjeh učenika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0908539512512492E-2"/>
          <c:y val="0.13297498281683243"/>
          <c:w val="0.9058457027566631"/>
          <c:h val="0.58980195571055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'OŠK-1'!$AG$2:$AG$3</c:f>
              <c:strCache>
                <c:ptCount val="2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'OŠK-1'!$AE$4:$AF$15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'OŠK-1'!$AG$4:$AG$15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1-4013-890B-CB5E3FF290D4}"/>
            </c:ext>
          </c:extLst>
        </c:ser>
        <c:ser>
          <c:idx val="1"/>
          <c:order val="1"/>
          <c:tx>
            <c:strRef>
              <c:f>'OŠK-1'!$AH$2:$AH$3</c:f>
              <c:strCache>
                <c:ptCount val="2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'OŠK-1'!$AE$4:$AF$15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'OŠK-1'!$AH$4:$AH$15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</c:v>
                </c:pt>
                <c:pt idx="7">
                  <c:v>4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1-4013-890B-CB5E3FF290D4}"/>
            </c:ext>
          </c:extLst>
        </c:ser>
        <c:ser>
          <c:idx val="2"/>
          <c:order val="2"/>
          <c:tx>
            <c:strRef>
              <c:f>'OŠK-1'!$AI$2:$AI$3</c:f>
              <c:strCache>
                <c:ptCount val="2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'OŠK-1'!$AE$4:$AF$15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'OŠK-1'!$AI$4:$AI$15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11-4013-890B-CB5E3FF290D4}"/>
            </c:ext>
          </c:extLst>
        </c:ser>
        <c:ser>
          <c:idx val="3"/>
          <c:order val="3"/>
          <c:tx>
            <c:strRef>
              <c:f>'OŠK-1'!$AJ$2:$AJ$3</c:f>
              <c:strCache>
                <c:ptCount val="2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'OŠK-1'!$AE$4:$AF$15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'OŠK-1'!$AJ$4:$AJ$15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4A11-4013-890B-CB5E3FF290D4}"/>
            </c:ext>
          </c:extLst>
        </c:ser>
        <c:ser>
          <c:idx val="4"/>
          <c:order val="4"/>
          <c:tx>
            <c:strRef>
              <c:f>'OŠK-1'!$AK$2:$AK$3</c:f>
              <c:strCache>
                <c:ptCount val="2"/>
                <c:pt idx="0">
                  <c:v>nedovoljan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'OŠK-1'!$AE$4:$AF$15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'OŠK-1'!$AK$4:$AK$15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11-4013-890B-CB5E3FF290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79936"/>
        <c:axId val="41096256"/>
      </c:barChart>
      <c:catAx>
        <c:axId val="1014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096256"/>
        <c:crosses val="autoZero"/>
        <c:auto val="1"/>
        <c:lblAlgn val="ctr"/>
        <c:lblOffset val="100"/>
        <c:noMultiLvlLbl val="0"/>
      </c:catAx>
      <c:valAx>
        <c:axId val="4109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učenika</a:t>
                </a:r>
              </a:p>
            </c:rich>
          </c:tx>
          <c:layout>
            <c:manualLayout>
              <c:xMode val="edge"/>
              <c:yMode val="edge"/>
              <c:x val="1.4449917524535704E-2"/>
              <c:y val="9.711471627435108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47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Srednja ocjena 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7447121836514135E-2"/>
          <c:y val="0.17159590639553196"/>
          <c:w val="0.93102852821503179"/>
          <c:h val="0.634726398899263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'OŠK-1'!$AA$4:$AB$15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'OŠK-1'!$AC$4:$AC$15</c:f>
              <c:numCache>
                <c:formatCode>0.00</c:formatCode>
                <c:ptCount val="12"/>
                <c:pt idx="0">
                  <c:v>4.0999999999999996</c:v>
                </c:pt>
                <c:pt idx="1">
                  <c:v>4.666666666666667</c:v>
                </c:pt>
                <c:pt idx="2">
                  <c:v>4.5999999999999996</c:v>
                </c:pt>
                <c:pt idx="3">
                  <c:v>4.4705882352941178</c:v>
                </c:pt>
                <c:pt idx="4">
                  <c:v>4.833333333333333</c:v>
                </c:pt>
                <c:pt idx="5">
                  <c:v>4.5</c:v>
                </c:pt>
                <c:pt idx="6">
                  <c:v>5</c:v>
                </c:pt>
                <c:pt idx="7">
                  <c:v>4.1428571428571432</c:v>
                </c:pt>
                <c:pt idx="8">
                  <c:v>4</c:v>
                </c:pt>
                <c:pt idx="9">
                  <c:v>5</c:v>
                </c:pt>
                <c:pt idx="10">
                  <c:v>4.5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E-4CBD-ADC8-7C419B6A0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81984"/>
        <c:axId val="70541312"/>
      </c:barChart>
      <c:catAx>
        <c:axId val="1014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541312"/>
        <c:crosses val="autoZero"/>
        <c:auto val="1"/>
        <c:lblAlgn val="ctr"/>
        <c:lblOffset val="100"/>
        <c:noMultiLvlLbl val="0"/>
      </c:catAx>
      <c:valAx>
        <c:axId val="70541312"/>
        <c:scaling>
          <c:orientation val="minMax"/>
          <c:max val="5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Prosjek ocjena</a:t>
                </a:r>
              </a:p>
            </c:rich>
          </c:tx>
          <c:layout>
            <c:manualLayout>
              <c:xMode val="edge"/>
              <c:yMode val="edge"/>
              <c:x val="0"/>
              <c:y val="4.47149827083933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4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86510908781107E-2"/>
          <c:y val="0.15505885157367388"/>
          <c:w val="0.9385134890912189"/>
          <c:h val="0.6537176922054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'OŠK-1'!$AF$20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'OŠK-1'!$AE$21:$AE$24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'OŠK-1'!$AF$21:$AF$24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9-4764-BB35-2A8AD4DF4863}"/>
            </c:ext>
          </c:extLst>
        </c:ser>
        <c:ser>
          <c:idx val="1"/>
          <c:order val="1"/>
          <c:tx>
            <c:strRef>
              <c:f>'OŠK-1'!$AG$20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'OŠK-1'!$AE$21:$AE$24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'OŠK-1'!$AG$21:$AG$24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9-4764-BB35-2A8AD4DF4863}"/>
            </c:ext>
          </c:extLst>
        </c:ser>
        <c:ser>
          <c:idx val="2"/>
          <c:order val="2"/>
          <c:tx>
            <c:strRef>
              <c:f>'OŠK-1'!$AH$20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'OŠK-1'!$AE$21:$AE$24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'OŠK-1'!$AH$21:$AH$24</c:f>
              <c:numCache>
                <c:formatCode>General</c:formatCode>
                <c:ptCount val="4"/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9-4764-BB35-2A8AD4DF4863}"/>
            </c:ext>
          </c:extLst>
        </c:ser>
        <c:ser>
          <c:idx val="3"/>
          <c:order val="3"/>
          <c:tx>
            <c:strRef>
              <c:f>'OŠK-1'!$AI$20</c:f>
              <c:strCache>
                <c:ptCount val="1"/>
                <c:pt idx="0">
                  <c:v>dovoljan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'OŠK-1'!$AE$21:$AE$24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'OŠK-1'!$AI$21:$AI$24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9499-4764-BB35-2A8AD4DF4863}"/>
            </c:ext>
          </c:extLst>
        </c:ser>
        <c:ser>
          <c:idx val="4"/>
          <c:order val="4"/>
          <c:tx>
            <c:strRef>
              <c:f>'OŠK-1'!$AJ$20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'OŠK-1'!$AE$21:$AE$24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'OŠK-1'!$AJ$21:$AJ$24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9499-4764-BB35-2A8AD4DF4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665792"/>
        <c:axId val="70545344"/>
      </c:barChart>
      <c:catAx>
        <c:axId val="1016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545344"/>
        <c:crosses val="autoZero"/>
        <c:auto val="1"/>
        <c:lblAlgn val="ctr"/>
        <c:lblOffset val="100"/>
        <c:noMultiLvlLbl val="0"/>
      </c:catAx>
      <c:valAx>
        <c:axId val="7054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1.4052289269140804E-2"/>
              <c:y val="4.07506771863309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6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Srednja ocjena PN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9134037613917014E-2"/>
          <c:y val="0.19700025311209099"/>
          <c:w val="0.89516838944083676"/>
          <c:h val="0.693083773549049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'OŠK-1'!$AB$21:$AB$24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'OŠK-1'!$AC$21:$AC$24</c:f>
              <c:numCache>
                <c:formatCode>0.00</c:formatCode>
                <c:ptCount val="4"/>
                <c:pt idx="0">
                  <c:v>4.6111111111111107</c:v>
                </c:pt>
                <c:pt idx="1">
                  <c:v>4.2</c:v>
                </c:pt>
                <c:pt idx="2">
                  <c:v>4.0869565217391308</c:v>
                </c:pt>
                <c:pt idx="3">
                  <c:v>4.5238095238095237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3-47F5-A43A-56AF7587C6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673920"/>
        <c:axId val="70548224"/>
      </c:barChart>
      <c:catAx>
        <c:axId val="706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548224"/>
        <c:crosses val="autoZero"/>
        <c:auto val="1"/>
        <c:lblAlgn val="ctr"/>
        <c:lblOffset val="100"/>
        <c:noMultiLvlLbl val="0"/>
      </c:catAx>
      <c:valAx>
        <c:axId val="7054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Prosjek učenika</a:t>
                </a:r>
              </a:p>
            </c:rich>
          </c:tx>
          <c:layout>
            <c:manualLayout>
              <c:xMode val="edge"/>
              <c:yMode val="edge"/>
              <c:x val="1.5697597525959749E-2"/>
              <c:y val="4.78127915876462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6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8877424073289E-2"/>
          <c:y val="0.14869730062793377"/>
          <c:w val="0.91998546300634843"/>
          <c:h val="0.6296237738571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'OŠK-1'!$Z$28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'OŠK-1'!$AA$27:$AE$27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 </c:v>
                </c:pt>
                <c:pt idx="4">
                  <c:v>nedovoljan</c:v>
                </c:pt>
              </c:strCache>
            </c:strRef>
          </c:cat>
          <c:val>
            <c:numRef>
              <c:f>'OŠK-1'!$AA$28:$AE$28</c:f>
              <c:numCache>
                <c:formatCode>General</c:formatCode>
                <c:ptCount val="5"/>
                <c:pt idx="0">
                  <c:v>45</c:v>
                </c:pt>
                <c:pt idx="1">
                  <c:v>25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F-4E1E-9771-1D4CC0BC1D7F}"/>
            </c:ext>
          </c:extLst>
        </c:ser>
        <c:ser>
          <c:idx val="1"/>
          <c:order val="1"/>
          <c:tx>
            <c:strRef>
              <c:f>'OŠK-1'!$Z$29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'OŠK-1'!$AA$27:$AE$27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 </c:v>
                </c:pt>
                <c:pt idx="4">
                  <c:v>nedovoljan</c:v>
                </c:pt>
              </c:strCache>
            </c:strRef>
          </c:cat>
          <c:val>
            <c:numRef>
              <c:f>'OŠK-1'!$AA$29:$AE$29</c:f>
              <c:numCache>
                <c:formatCode>General</c:formatCode>
                <c:ptCount val="5"/>
                <c:pt idx="0">
                  <c:v>36</c:v>
                </c:pt>
                <c:pt idx="1">
                  <c:v>38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F-4E1E-9771-1D4CC0BC1D7F}"/>
            </c:ext>
          </c:extLst>
        </c:ser>
        <c:ser>
          <c:idx val="2"/>
          <c:order val="2"/>
          <c:tx>
            <c:strRef>
              <c:f>'OŠK-1'!$Z$30</c:f>
              <c:strCache>
                <c:ptCount val="1"/>
                <c:pt idx="0">
                  <c:v>I.-VIII.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'OŠK-1'!$AA$27:$AE$27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 </c:v>
                </c:pt>
                <c:pt idx="4">
                  <c:v>nedovoljan</c:v>
                </c:pt>
              </c:strCache>
            </c:strRef>
          </c:cat>
          <c:val>
            <c:numRef>
              <c:f>'OŠK-1'!$AA$30:$AE$30</c:f>
              <c:numCache>
                <c:formatCode>General</c:formatCode>
                <c:ptCount val="5"/>
                <c:pt idx="0">
                  <c:v>81</c:v>
                </c:pt>
                <c:pt idx="1">
                  <c:v>63</c:v>
                </c:pt>
                <c:pt idx="2">
                  <c:v>11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F-4E1E-9771-1D4CC0BC1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675968"/>
        <c:axId val="41150144"/>
      </c:barChart>
      <c:catAx>
        <c:axId val="706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50144"/>
        <c:crosses val="autoZero"/>
        <c:auto val="1"/>
        <c:lblAlgn val="ctr"/>
        <c:lblOffset val="100"/>
        <c:noMultiLvlLbl val="0"/>
      </c:catAx>
      <c:valAx>
        <c:axId val="411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učenika</a:t>
                </a:r>
              </a:p>
            </c:rich>
          </c:tx>
          <c:layout>
            <c:manualLayout>
              <c:xMode val="edge"/>
              <c:yMode val="edge"/>
              <c:x val="1.7898767390343743E-2"/>
              <c:y val="3.53586235617592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6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42698872749815E-2"/>
          <c:y val="0.18159460911326253"/>
          <c:w val="0.90639532513852006"/>
          <c:h val="0.6037752475398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'OŠK-1'!$A$48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'OŠK-1'!$B$47:$F$47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'OŠK-1'!$B$48:$F$48</c:f>
              <c:numCache>
                <c:formatCode>General</c:formatCode>
                <c:ptCount val="5"/>
                <c:pt idx="0">
                  <c:v>66</c:v>
                </c:pt>
                <c:pt idx="1">
                  <c:v>74</c:v>
                </c:pt>
                <c:pt idx="2">
                  <c:v>68</c:v>
                </c:pt>
                <c:pt idx="3">
                  <c:v>68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C-48DF-B715-AB3F885001AE}"/>
            </c:ext>
          </c:extLst>
        </c:ser>
        <c:ser>
          <c:idx val="1"/>
          <c:order val="1"/>
          <c:tx>
            <c:strRef>
              <c:f>'OŠK-1'!$A$49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'OŠK-1'!$B$47:$F$47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'OŠK-1'!$B$49:$F$49</c:f>
              <c:numCache>
                <c:formatCode>General</c:formatCode>
                <c:ptCount val="5"/>
                <c:pt idx="0">
                  <c:v>29</c:v>
                </c:pt>
                <c:pt idx="1">
                  <c:v>23</c:v>
                </c:pt>
                <c:pt idx="2">
                  <c:v>29</c:v>
                </c:pt>
                <c:pt idx="3">
                  <c:v>25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C-48DF-B715-AB3F885001AE}"/>
            </c:ext>
          </c:extLst>
        </c:ser>
        <c:ser>
          <c:idx val="2"/>
          <c:order val="2"/>
          <c:tx>
            <c:strRef>
              <c:f>'OŠK-1'!$A$50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'OŠK-1'!$B$47:$F$47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'OŠK-1'!$B$50:$F$50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C-48DF-B715-AB3F885001AE}"/>
            </c:ext>
          </c:extLst>
        </c:ser>
        <c:ser>
          <c:idx val="3"/>
          <c:order val="3"/>
          <c:tx>
            <c:strRef>
              <c:f>'OŠK-1'!$A$51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'OŠK-1'!$B$47:$F$47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'OŠK-1'!$B$51:$F$51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9DCC-48DF-B715-AB3F885001AE}"/>
            </c:ext>
          </c:extLst>
        </c:ser>
        <c:ser>
          <c:idx val="4"/>
          <c:order val="4"/>
          <c:tx>
            <c:strRef>
              <c:f>'OŠK-1'!$A$52</c:f>
              <c:strCache>
                <c:ptCount val="1"/>
                <c:pt idx="0">
                  <c:v>nedovoljan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'OŠK-1'!$B$47:$F$47</c:f>
              <c:strCache>
                <c:ptCount val="5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  <c:pt idx="4">
                  <c:v>2022./2023.</c:v>
                </c:pt>
              </c:strCache>
            </c:strRef>
          </c:cat>
          <c:val>
            <c:numRef>
              <c:f>'OŠK-1'!$B$52:$F$52</c:f>
              <c:numCache>
                <c:formatCode>General</c:formatCode>
                <c:ptCount val="5"/>
                <c:pt idx="4" formatCode="0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C-48DF-B715-AB3F88500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066688"/>
        <c:axId val="41153024"/>
      </c:barChart>
      <c:catAx>
        <c:axId val="1020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53024"/>
        <c:crosses val="autoZero"/>
        <c:auto val="1"/>
        <c:lblAlgn val="ctr"/>
        <c:lblOffset val="100"/>
        <c:noMultiLvlLbl val="0"/>
      </c:catAx>
      <c:valAx>
        <c:axId val="41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1.8357239984631953E-2"/>
              <c:y val="3.76974006409007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0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F55185-197D-48DF-800A-DF06E978FBD3}" type="datetimeFigureOut">
              <a:rPr lang="hr-HR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4F5D558-6C36-41F5-89E1-73969B9F84F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449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9E5090-CC1F-4D1C-8473-CDC2393FBFCF}" type="slidenum">
              <a:rPr lang="hr-HR" altLang="sr-Latn-RS">
                <a:latin typeface="Arial" charset="0"/>
              </a:rPr>
              <a:pPr/>
              <a:t>12</a:t>
            </a:fld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0D1978-C0CA-4ECD-8587-01EE66DD3E14}" type="slidenum">
              <a:rPr lang="hr-HR" altLang="sr-Latn-RS">
                <a:latin typeface="Arial" charset="0"/>
              </a:rPr>
              <a:pPr/>
              <a:t>19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>
              <a:defRPr/>
            </a:pPr>
            <a:fld id="{1B9366DB-CE67-49E4-B7EF-3B3004171353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00ECBCC-A2F6-42EE-AD75-60C0A1891B3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230E9-1834-482A-BD1B-4D04CBA2D2BF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02E-F290-4684-B5F6-C63F89F8E72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DB9C0-D760-494C-8FED-9C54103C48CA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174E-A639-434A-85C3-569A7908B2D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A771-6BEF-4999-A881-123B26F486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260537"/>
      </p:ext>
    </p:extLst>
  </p:cSld>
  <p:clrMapOvr>
    <a:masterClrMapping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58A55-FBB1-4CFA-8821-3539DA1D7CE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64064891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FE7771C-9958-452C-8A53-F45142D3B7E6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BE6967-2928-4696-8FA8-313970DB86F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>
              <a:defRPr/>
            </a:pPr>
            <a:fld id="{ECF6B2BD-AB63-4FB8-9B8D-C8665DB629BD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3AD82DC-90A0-4310-BDB4-4B05CE8972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E51EE-D9A2-4256-9A1B-848DF4288276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5565-AD68-46D0-918D-5347B71DA6B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F027D-9D1E-4669-B8F8-E5D6896491B2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8BC-324C-4700-B7F1-9AED145E8D8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A251E32-3E1F-4B3D-8F03-08F804996E35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F0BDA2-423F-4420-B698-18164DB6911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C98BE-9FE3-4929-BA8A-8C2E34CF0A18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AFE-86A8-4696-9181-1D1B4EEB50B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73A7AB0-E865-488B-820D-E6D19D86CA1A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0250FA-AE46-445B-AF7E-8D30AB1558B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727C671-BBF1-4556-B6CD-6854391149F7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BCC71F-ADAF-4875-89A3-D0CA092AB9D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F6B2BD-AB63-4FB8-9B8D-C8665DB629BD}" type="datetimeFigureOut">
              <a:rPr lang="hr-HR" smtClean="0"/>
              <a:pPr>
                <a:defRPr/>
              </a:pPr>
              <a:t>4.7.2023.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D82DC-90A0-4310-BDB4-4B05CE8972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hr/url?sa=i&amp;rct=j&amp;q=&amp;esrc=s&amp;source=images&amp;cd=&amp;cad=rja&amp;uact=8&amp;ved=2ahUKEwjTpKTKkKfhAhULMuwKHdbVDNIQjRx6BAgBEAU&amp;url=https://primis1.blogspot.com/&amp;psig=AOvVaw0BpctBWVcFvEwO_JffbnaU&amp;ust=1553941272596599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hr/url?sa=i&amp;rct=j&amp;q=&amp;esrc=s&amp;source=images&amp;cd=&amp;cad=rja&amp;uact=8&amp;docid=hWwEErAE4FbQLM&amp;tbnid=Jch0BxVaZYQgEM:&amp;ved=0CAUQjRw&amp;url=http://www.cartooncliparts.com/picture/pixmac-vector-88831216/000088831216&amp;ei=vmw6U6rNHsPRtQaZr4GwCw&amp;bvm=bv.63934634,d.bGQ&amp;psig=AFQjCNF8PljqPinVfhExcAsCzPn4vaNSgQ&amp;ust=1396423940986136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oogle.hr/url?sa=i&amp;rct=j&amp;q=&amp;esrc=s&amp;source=images&amp;cd=&amp;cad=rja&amp;uact=8&amp;ved=2ahUKEwimxZC_gsbaAhVCKlAKHcJYAbMQjRx6BAgAEAU&amp;url=http://os-drftudjman-sarengrad.skole.hr/_skolske_novine/literarni_radovi&amp;psig=AOvVaw2LBwVIwiWaXl34V6WOqkeC&amp;ust=1524216236708906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hr/url?sa=i&amp;rct=j&amp;q=&amp;esrc=s&amp;source=images&amp;cd=&amp;cad=rja&amp;uact=8&amp;ved=0ahUKEwj_vIvTy93UAhVF1RoKHbwXDMcQjRwIBw&amp;url=http://www.svjetskiputnik.hr/Putovanja/Clanak/zemlja/1-Hrvatska/naslov/254-sretan-bozic-svim-ljubiteljima-putovanja&amp;psig=AFQjCNHF-Kii1uomcwWgixGV1WyHTsVHkA&amp;ust=149863785951823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hr/url?sa=i&amp;rct=j&amp;q=&amp;esrc=s&amp;source=images&amp;cd=&amp;docid=cWmJWomZxHe03M&amp;tbnid=Nuvj28pR7frzmM:&amp;ved=0CAUQjRw&amp;url=http://obiteljskicentar.hr/vijesti/1861/&amp;ei=MG06U8uJNYiftAaEr4DgCQ&amp;bvm=bv.63934634,d.bGQ&amp;psig=AFQjCNF8PljqPinVfhExcAsCzPn4vaNSgQ&amp;ust=1396423940986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hr/url?sa=i&amp;rct=j&amp;q=&amp;esrc=s&amp;source=images&amp;cd=&amp;cad=rja&amp;uact=8&amp;ved=0ahUKEwjTtJ-iyt3UAhVLfRoKHYTFDUMQjRwIBw&amp;url=http://eldina.coolinarika.com/klub/jurica4/&amp;psig=AFQjCNFSKRCil9CnlKLoGVcYuF7ttlGbuA&amp;ust=1498637523865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cdn.coolinarika.net/image/kod-mene-procvjetali-narcisi-a8eab43ac3323eed00955204523356e5_view_l.jpg?v=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hr/url?sa=i&amp;rct=j&amp;q=&amp;esrc=s&amp;source=images&amp;cd=&amp;cad=rja&amp;uact=8&amp;ved=2ahUKEwjqm9Slg8baAhUCK1AKHULkD6kQjRx6BAgAEAU&amp;url=http://os-igkovacic-dj.skole.hr/&amp;psig=AOvVaw2LBwVIwiWaXl34V6WOqkeC&amp;ust=152421623670890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google.hr/url?sa=i&amp;rct=j&amp;q=&amp;esrc=s&amp;source=images&amp;cd=&amp;cad=rja&amp;uact=8&amp;ved=2ahUKEwir__H3gsbaAhUBmrQKHe5zB2oQjRx6BAgAEAU&amp;url=http://www.os-skbenje-zd.skole.hr/&amp;psig=AOvVaw2LBwVIwiWaXl34V6WOqkeC&amp;ust=152421623670890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s://www.google.hr/url?sa=i&amp;rct=j&amp;q=&amp;esrc=s&amp;source=images&amp;cd=&amp;ved=2ahUKEwjB_LfVkKfhAhVD6qQKHQ6kBcMQjRx6BAgBEAU&amp;url=https://mejorimagen.eu/imagenes-de-personas-caminando-pero-en-dibujo-animados.html&amp;psig=AOvVaw0BpctBWVcFvEwO_JffbnaU&amp;ust=155394127259659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os-pberislavic-trogir.skole.hr/?news_id=3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3.bp.blogspot.com/-rlYw9rn36FQ/Vh83BfDNLoI/AAAAAAAABic/acN5wXTbRgc/s1600/12079196_699587733509103_1706702055546844285_n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>
          <a:xfrm>
            <a:off x="2679700" y="4343400"/>
            <a:ext cx="9314434" cy="1422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>
                <a:latin typeface="Arial" pitchFamily="34" charset="0"/>
              </a:rPr>
              <a:t> Izvješće o radu i uspjehu na </a:t>
            </a:r>
            <a:br>
              <a:rPr lang="hr-HR" sz="4400" dirty="0">
                <a:latin typeface="Arial" pitchFamily="34" charset="0"/>
              </a:rPr>
            </a:br>
            <a:r>
              <a:rPr lang="hr-HR" sz="4400" dirty="0">
                <a:latin typeface="Arial" pitchFamily="34" charset="0"/>
              </a:rPr>
              <a:t> kraju školske godine 2022./2023.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49" y="5661039"/>
            <a:ext cx="8229600" cy="1196975"/>
          </a:xfrm>
        </p:spPr>
        <p:txBody>
          <a:bodyPr/>
          <a:lstStyle/>
          <a:p>
            <a:pPr algn="r" eaLnBrk="1" hangingPunct="1"/>
            <a:r>
              <a:rPr lang="hr-HR" altLang="sr-Latn-RS">
                <a:latin typeface="Arial" charset="0"/>
              </a:rPr>
              <a:t>                                              Marija Hlobik, pedagog</a:t>
            </a:r>
          </a:p>
        </p:txBody>
      </p:sp>
      <p:pic>
        <p:nvPicPr>
          <p:cNvPr id="4" name="Picture 5" descr="Slikovni rezultat za učitel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551089"/>
            <a:ext cx="8890000" cy="35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914400" y="160338"/>
            <a:ext cx="10602923" cy="13686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Uspjeh učenika </a:t>
            </a:r>
            <a:br>
              <a:rPr lang="hr-HR" altLang="sr-Latn-RS" sz="3200" b="1" dirty="0"/>
            </a:br>
            <a:r>
              <a:rPr lang="hr-HR" altLang="sr-Latn-RS" sz="2400" b="1" dirty="0"/>
              <a:t>(</a:t>
            </a:r>
            <a:r>
              <a:rPr lang="hr-HR" altLang="sr-Latn-RS" sz="2800" b="1" dirty="0">
                <a:latin typeface="Arial" panose="020B0604020202020204" pitchFamily="34" charset="0"/>
              </a:rPr>
              <a:t>predmetna nastava</a:t>
            </a:r>
            <a:r>
              <a:rPr lang="hr-HR" altLang="sr-Latn-RS" sz="2800" dirty="0"/>
              <a:t>)</a:t>
            </a:r>
          </a:p>
        </p:txBody>
      </p:sp>
      <p:pic>
        <p:nvPicPr>
          <p:cNvPr id="18435" name="Picture 4" descr="tks_smile_manua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775" y="211018"/>
            <a:ext cx="1506883" cy="13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6F36757D-3676-06B1-379E-58C0E8F47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60405"/>
              </p:ext>
            </p:extLst>
          </p:nvPr>
        </p:nvGraphicFramePr>
        <p:xfrm>
          <a:off x="765545" y="1529022"/>
          <a:ext cx="10845208" cy="511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368611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Uspjeh učenika </a:t>
            </a:r>
            <a:br>
              <a:rPr lang="hr-HR" altLang="sr-Latn-RS" sz="3200" b="1" dirty="0"/>
            </a:br>
            <a:r>
              <a:rPr lang="hr-HR" altLang="sr-Latn-RS" sz="2000" dirty="0"/>
              <a:t>(</a:t>
            </a:r>
            <a:r>
              <a:rPr lang="hr-HR" altLang="sr-Latn-RS" sz="2800" dirty="0">
                <a:latin typeface="Arial" panose="020B0604020202020204" pitchFamily="34" charset="0"/>
              </a:rPr>
              <a:t>predmetna nastava</a:t>
            </a:r>
            <a:r>
              <a:rPr lang="hr-HR" altLang="sr-Latn-RS" sz="2800" dirty="0"/>
              <a:t>)</a:t>
            </a:r>
          </a:p>
        </p:txBody>
      </p:sp>
      <p:pic>
        <p:nvPicPr>
          <p:cNvPr id="19459" name="Content Placeholder 4" descr="school-animation-pencil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2259" y="0"/>
            <a:ext cx="965200" cy="1928813"/>
          </a:xfrm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F9AF7CE7-5E47-1334-E4B0-058628E59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786986"/>
              </p:ext>
            </p:extLst>
          </p:nvPr>
        </p:nvGraphicFramePr>
        <p:xfrm>
          <a:off x="1240218" y="1740872"/>
          <a:ext cx="9711565" cy="488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Uspjeh učenika </a:t>
            </a:r>
            <a:br>
              <a:rPr lang="hr-HR" altLang="sr-Latn-RS" dirty="0"/>
            </a:br>
            <a:r>
              <a:rPr lang="hr-HR" altLang="sr-Latn-RS" sz="2800" dirty="0"/>
              <a:t>(na razini cijele škole)</a:t>
            </a:r>
          </a:p>
        </p:txBody>
      </p:sp>
      <p:pic>
        <p:nvPicPr>
          <p:cNvPr id="20483" name="Slika 6" descr="http://www.poubuzet.hr/images/vijesti/06032012_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39211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1C62AF2-264B-C2AF-409B-23438FB1A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05615"/>
              </p:ext>
            </p:extLst>
          </p:nvPr>
        </p:nvGraphicFramePr>
        <p:xfrm>
          <a:off x="808075" y="1244009"/>
          <a:ext cx="10643191" cy="51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4"/>
          <p:cNvSpPr>
            <a:spLocks noGrp="1" noChangeArrowheads="1"/>
          </p:cNvSpPr>
          <p:nvPr>
            <p:ph type="title"/>
          </p:nvPr>
        </p:nvSpPr>
        <p:spPr>
          <a:xfrm>
            <a:off x="1919297" y="692153"/>
            <a:ext cx="7956551" cy="595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Opći uspjeh </a:t>
            </a:r>
            <a:r>
              <a:rPr lang="hr-HR" sz="3200" b="1" dirty="0"/>
              <a:t>(</a:t>
            </a:r>
            <a:r>
              <a:rPr lang="hr-HR" sz="2800" b="1" dirty="0"/>
              <a:t>razredna nastava</a:t>
            </a:r>
            <a:r>
              <a:rPr lang="hr-HR" sz="3200" b="1" dirty="0"/>
              <a:t>)</a:t>
            </a:r>
          </a:p>
        </p:txBody>
      </p:sp>
      <p:sp>
        <p:nvSpPr>
          <p:cNvPr id="22531" name="Line 704"/>
          <p:cNvSpPr>
            <a:spLocks noChangeShapeType="1"/>
          </p:cNvSpPr>
          <p:nvPr/>
        </p:nvSpPr>
        <p:spPr bwMode="auto">
          <a:xfrm>
            <a:off x="5537200" y="26955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7295" name="Group 9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0820"/>
              </p:ext>
            </p:extLst>
          </p:nvPr>
        </p:nvGraphicFramePr>
        <p:xfrm>
          <a:off x="914399" y="1252028"/>
          <a:ext cx="10780724" cy="5224982"/>
        </p:xfrm>
        <a:graphic>
          <a:graphicData uri="http://schemas.openxmlformats.org/drawingml/2006/table">
            <a:tbl>
              <a:tblPr/>
              <a:tblGrid>
                <a:gridCol w="131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40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40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244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Ocjene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Razredna nastava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(2018. / 2019.)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(2019./2020.)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(2020./2021.)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(2021./2022.)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(2022./2023.)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9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4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Odličnih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65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44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Vrlo dobrih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0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Dobrih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44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Dovoljnih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44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Nedovoljnih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1,35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629" name="Picture 132" descr="47182966_1249541548_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201393"/>
            <a:ext cx="1048857" cy="10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977901" y="374406"/>
            <a:ext cx="10487024" cy="10479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Opći uspjeh (razredna nastava)</a:t>
            </a:r>
          </a:p>
        </p:txBody>
      </p:sp>
      <p:pic>
        <p:nvPicPr>
          <p:cNvPr id="6" name="Slika 5" descr="Povezana slik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12613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6B58AD82-DC74-9B3C-695B-45C0F6FE6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075636"/>
              </p:ext>
            </p:extLst>
          </p:nvPr>
        </p:nvGraphicFramePr>
        <p:xfrm>
          <a:off x="956930" y="1626781"/>
          <a:ext cx="10377377" cy="472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1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11125200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Opći uspjeh (predmetna nastava)</a:t>
            </a:r>
          </a:p>
        </p:txBody>
      </p:sp>
      <p:sp>
        <p:nvSpPr>
          <p:cNvPr id="24579" name="Line 187"/>
          <p:cNvSpPr>
            <a:spLocks noChangeShapeType="1"/>
          </p:cNvSpPr>
          <p:nvPr/>
        </p:nvSpPr>
        <p:spPr bwMode="auto">
          <a:xfrm>
            <a:off x="5446713" y="24987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7830" name="Group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33408"/>
              </p:ext>
            </p:extLst>
          </p:nvPr>
        </p:nvGraphicFramePr>
        <p:xfrm>
          <a:off x="1055081" y="1437986"/>
          <a:ext cx="9834689" cy="5251901"/>
        </p:xfrm>
        <a:graphic>
          <a:graphicData uri="http://schemas.openxmlformats.org/drawingml/2006/table">
            <a:tbl>
              <a:tblPr/>
              <a:tblGrid>
                <a:gridCol w="111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4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32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1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034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Ocjene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PREDMETNA NASTAVA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3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(2018. / 2019.)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(2019./ 2020.)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(2020./2021.)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(2021./2022.)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(2022./2023.)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 err="1"/>
                        <a:t>Uč</a:t>
                      </a:r>
                      <a:r>
                        <a:rPr lang="hr-HR" sz="2400" b="0" dirty="0"/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err="1"/>
                        <a:t>Uč</a:t>
                      </a:r>
                      <a:r>
                        <a:rPr lang="hr-HR" sz="2400" b="1" dirty="0"/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Odličnih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46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36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44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Vrlo dobrih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33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38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Dobrih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Dovoljnih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Nedovoljnih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87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79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82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90" name="Picture 148" descr="295485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431" y="0"/>
            <a:ext cx="1194779" cy="112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988" y="28721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Opći uspjeh (predmetna nastava)</a:t>
            </a:r>
          </a:p>
        </p:txBody>
      </p:sp>
      <p:pic>
        <p:nvPicPr>
          <p:cNvPr id="25603" name="Picture 4" descr="knigi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44" y="199305"/>
            <a:ext cx="1463435" cy="12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C1F952E-F8E4-7911-C7A8-D1681CEEF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349287"/>
              </p:ext>
            </p:extLst>
          </p:nvPr>
        </p:nvGraphicFramePr>
        <p:xfrm>
          <a:off x="955159" y="1605517"/>
          <a:ext cx="10281684" cy="505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81000"/>
            <a:ext cx="10985500" cy="12485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Opći uspjeh </a:t>
            </a:r>
            <a:br>
              <a:rPr lang="hr-HR" altLang="sr-Latn-RS" b="1" dirty="0"/>
            </a:br>
            <a:r>
              <a:rPr lang="hr-HR" altLang="sr-Latn-RS" sz="3200" dirty="0"/>
              <a:t>(</a:t>
            </a:r>
            <a:r>
              <a:rPr lang="hr-HR" altLang="sr-Latn-RS" sz="2800" dirty="0"/>
              <a:t>razredna i predmetna zajedno</a:t>
            </a:r>
            <a:r>
              <a:rPr lang="hr-HR" altLang="sr-Latn-RS" sz="3200" dirty="0"/>
              <a:t>)</a:t>
            </a:r>
          </a:p>
        </p:txBody>
      </p:sp>
      <p:pic>
        <p:nvPicPr>
          <p:cNvPr id="26627" name="Picture 5" descr="schoo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36" y="3"/>
            <a:ext cx="1484472" cy="162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92668"/>
              </p:ext>
            </p:extLst>
          </p:nvPr>
        </p:nvGraphicFramePr>
        <p:xfrm>
          <a:off x="1524009" y="1928818"/>
          <a:ext cx="9802825" cy="4522785"/>
        </p:xfrm>
        <a:graphic>
          <a:graphicData uri="http://schemas.openxmlformats.org/drawingml/2006/table">
            <a:tbl>
              <a:tblPr/>
              <a:tblGrid>
                <a:gridCol w="116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002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Ocjene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(2018. / 2019.)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(2019. / 2020.)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(2020. / 2021.)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(2021. / 2022.)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(2022. / 2023.)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2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2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Odličnih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Vrlo dobrih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9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Dobrih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2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171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88900"/>
            <a:ext cx="10553700" cy="1422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Opći uspjeh </a:t>
            </a:r>
            <a:br>
              <a:rPr lang="hr-HR" altLang="sr-Latn-RS" b="1" dirty="0"/>
            </a:br>
            <a:r>
              <a:rPr lang="hr-HR" altLang="sr-Latn-RS" sz="3200" dirty="0"/>
              <a:t>(</a:t>
            </a:r>
            <a:r>
              <a:rPr lang="hr-HR" altLang="sr-Latn-RS" sz="2800" dirty="0"/>
              <a:t>razredna i predmetna zajedno</a:t>
            </a:r>
            <a:r>
              <a:rPr lang="hr-HR" altLang="sr-Latn-RS" sz="3200" dirty="0"/>
              <a:t>)</a:t>
            </a:r>
          </a:p>
        </p:txBody>
      </p:sp>
      <p:pic>
        <p:nvPicPr>
          <p:cNvPr id="27651" name="Picture 2" descr="http://www.free-clipart-pictures.net/free_clipart/school_clipart/school_clipart_student_blackbo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75" y="108805"/>
            <a:ext cx="14287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978CBE78-982B-A8B4-A8C5-1A2251B67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629459"/>
              </p:ext>
            </p:extLst>
          </p:nvPr>
        </p:nvGraphicFramePr>
        <p:xfrm>
          <a:off x="507062" y="1539241"/>
          <a:ext cx="10887740" cy="52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11150600" cy="9690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Srednja ocjena</a:t>
            </a:r>
          </a:p>
        </p:txBody>
      </p:sp>
      <p:pic>
        <p:nvPicPr>
          <p:cNvPr id="29699" name="Picture 2" descr="vreme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20" y="225318"/>
            <a:ext cx="17859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FE38560D-B41F-A34B-1E05-4C835D0E6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290671"/>
              </p:ext>
            </p:extLst>
          </p:nvPr>
        </p:nvGraphicFramePr>
        <p:xfrm>
          <a:off x="128601" y="1100547"/>
          <a:ext cx="11274056" cy="56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2875"/>
            <a:ext cx="9144000" cy="836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Organizacija i broj učenika</a:t>
            </a:r>
            <a:r>
              <a:rPr lang="hr-HR" altLang="sr-Latn-RS" b="1" dirty="0"/>
              <a:t> </a:t>
            </a:r>
            <a:r>
              <a:rPr lang="hr-HR" altLang="sr-Latn-RS" sz="2400" b="1" dirty="0"/>
              <a:t>(razredna nastava)</a:t>
            </a:r>
          </a:p>
        </p:txBody>
      </p:sp>
      <p:sp>
        <p:nvSpPr>
          <p:cNvPr id="10243" name="Line 444"/>
          <p:cNvSpPr>
            <a:spLocks noChangeShapeType="1"/>
          </p:cNvSpPr>
          <p:nvPr/>
        </p:nvSpPr>
        <p:spPr bwMode="auto">
          <a:xfrm>
            <a:off x="5259388" y="8016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45145" name="Group 1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93514"/>
              </p:ext>
            </p:extLst>
          </p:nvPr>
        </p:nvGraphicFramePr>
        <p:xfrm>
          <a:off x="1023228" y="700996"/>
          <a:ext cx="10700949" cy="6157004"/>
        </p:xfrm>
        <a:graphic>
          <a:graphicData uri="http://schemas.openxmlformats.org/drawingml/2006/table">
            <a:tbl>
              <a:tblPr/>
              <a:tblGrid>
                <a:gridCol w="123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1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RAZRED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 R O J    U Č E N I K A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Broj učenika na početku šk. godine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Broj učenika na kraju šk. godine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Ž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Ukupno: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Ž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Došlo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Otišlo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Ukupno: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JELISAVAC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 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BREZNICA  NAŠIČKA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 .-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2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LAĐANSKA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 .-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S:</a:t>
                      </a: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I .- IV.</a:t>
                      </a:r>
                      <a:endParaRPr kumimoji="0" lang="hr-H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Slika 4" descr="Slikovni rezultat za animated gif school stud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122" y="0"/>
            <a:ext cx="1170111" cy="111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4"/>
          <p:cNvSpPr>
            <a:spLocks noGrp="1"/>
          </p:cNvSpPr>
          <p:nvPr>
            <p:ph type="title"/>
          </p:nvPr>
        </p:nvSpPr>
        <p:spPr>
          <a:xfrm>
            <a:off x="855663" y="0"/>
            <a:ext cx="10515600" cy="774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Rad s roditeljima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94634437"/>
              </p:ext>
            </p:extLst>
          </p:nvPr>
        </p:nvGraphicFramePr>
        <p:xfrm>
          <a:off x="384180" y="690564"/>
          <a:ext cx="11604631" cy="24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39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789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12814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40114"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Jelisavac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baseline="0" dirty="0"/>
                        <a:t>Breznica </a:t>
                      </a:r>
                      <a:r>
                        <a:rPr lang="hr-HR" sz="1800" dirty="0"/>
                        <a:t>Našička</a:t>
                      </a:r>
                      <a:r>
                        <a:rPr lang="hr-HR" sz="1800" baseline="0" dirty="0"/>
                        <a:t> </a:t>
                      </a:r>
                      <a:endParaRPr lang="hr-HR" sz="1800" dirty="0"/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Lađanska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PN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UKUPNO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0"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IR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IR/</a:t>
                      </a:r>
                      <a:r>
                        <a:rPr lang="hr-HR" sz="1800" dirty="0" err="1"/>
                        <a:t>uč</a:t>
                      </a:r>
                      <a:r>
                        <a:rPr lang="hr-HR" sz="1800" dirty="0"/>
                        <a:t>.</a:t>
                      </a:r>
                    </a:p>
                  </a:txBody>
                  <a:tcPr marL="91439" marR="91439" marT="45718" marB="4571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Br.  rod.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852" name="Picture 108" descr="Informac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-93265"/>
            <a:ext cx="1074420" cy="85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584CC95D-C67B-D7BC-5B4F-CAD5A5E6A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51094"/>
              </p:ext>
            </p:extLst>
          </p:nvPr>
        </p:nvGraphicFramePr>
        <p:xfrm>
          <a:off x="588336" y="3078126"/>
          <a:ext cx="11150009" cy="33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428625"/>
            <a:ext cx="8488363" cy="777875"/>
          </a:xfrm>
        </p:spPr>
        <p:txBody>
          <a:bodyPr/>
          <a:lstStyle/>
          <a:p>
            <a:pPr>
              <a:defRPr/>
            </a:pPr>
            <a:r>
              <a:rPr lang="hr-HR" altLang="sr-Latn-RS" b="1" dirty="0"/>
              <a:t>Pohvale,</a:t>
            </a:r>
            <a:r>
              <a:rPr lang="hr-HR" altLang="sr-Latn-RS" sz="3200" b="1" dirty="0"/>
              <a:t> </a:t>
            </a:r>
            <a:r>
              <a:rPr lang="hr-HR" altLang="sr-Latn-RS" sz="2400" b="1" dirty="0"/>
              <a:t>NAGRADE ,</a:t>
            </a:r>
            <a:r>
              <a:rPr lang="hr-HR" altLang="sr-Latn-RS" b="1" dirty="0"/>
              <a:t>kazne, izostanci</a:t>
            </a:r>
          </a:p>
        </p:txBody>
      </p:sp>
      <p:graphicFrame>
        <p:nvGraphicFramePr>
          <p:cNvPr id="21825" name="Group 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33432"/>
              </p:ext>
            </p:extLst>
          </p:nvPr>
        </p:nvGraphicFramePr>
        <p:xfrm>
          <a:off x="2" y="1664184"/>
          <a:ext cx="12192003" cy="3960875"/>
        </p:xfrm>
        <a:graphic>
          <a:graphicData uri="http://schemas.openxmlformats.org/drawingml/2006/table">
            <a:tbl>
              <a:tblPr/>
              <a:tblGrid>
                <a:gridCol w="176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8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8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8059">
                  <a:extLst>
                    <a:ext uri="{9D8B030D-6E8A-4147-A177-3AD203B41FA5}">
                      <a16:colId xmlns:a16="http://schemas.microsoft.com/office/drawing/2014/main" val="2040000006"/>
                    </a:ext>
                  </a:extLst>
                </a:gridCol>
              </a:tblGrid>
              <a:tr h="50296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Školska godina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Pohvale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Nagrade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Kazne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Izostanci</a:t>
                      </a:r>
                      <a:endParaRPr kumimoji="0" lang="hr-H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Prilagođeni program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Individualizirani program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Opravdano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Neoprav dano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2018./2019. 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101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11378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11378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2019./2020.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113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7644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7644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2020./2021.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8152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8162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2021./2022.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55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27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1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9233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9235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597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2022./2023.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80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20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0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11933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53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11986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6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11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854" name="Picture 192" descr="fidgety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98" y="373810"/>
            <a:ext cx="9683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8800" y="52388"/>
            <a:ext cx="10414000" cy="1141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 err="1"/>
              <a:t>Izostanici</a:t>
            </a:r>
            <a:r>
              <a:rPr lang="hr-HR" altLang="sr-Latn-RS" b="1" dirty="0"/>
              <a:t> po učeniku</a:t>
            </a:r>
          </a:p>
        </p:txBody>
      </p:sp>
      <p:pic>
        <p:nvPicPr>
          <p:cNvPr id="33795" name="Picture 5" descr="0a2aaa14a4057e8689ba8ef4681cb3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474" y="222752"/>
            <a:ext cx="1047751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48AB2239-9EDA-3F08-10AC-D520CD3E6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63209"/>
              </p:ext>
            </p:extLst>
          </p:nvPr>
        </p:nvGraphicFramePr>
        <p:xfrm>
          <a:off x="838200" y="1377950"/>
          <a:ext cx="10515600" cy="49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1433513" y="0"/>
            <a:ext cx="10018712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Izostanci po učeniku</a:t>
            </a:r>
          </a:p>
        </p:txBody>
      </p:sp>
      <p:pic>
        <p:nvPicPr>
          <p:cNvPr id="5" name="Slika 4" descr="Slikovni rezultat za animated gif school stud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33" y="0"/>
            <a:ext cx="1559169" cy="14419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85C3928B-83B4-0178-5AE4-E53E260D0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716140"/>
              </p:ext>
            </p:extLst>
          </p:nvPr>
        </p:nvGraphicFramePr>
        <p:xfrm>
          <a:off x="736897" y="1441938"/>
          <a:ext cx="10792047" cy="527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901700" y="266700"/>
            <a:ext cx="10563225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Izostanci </a:t>
            </a:r>
          </a:p>
        </p:txBody>
      </p:sp>
      <p:pic>
        <p:nvPicPr>
          <p:cNvPr id="35843" name="Picture 4" descr="0a2aaa14a4057e8689ba8ef4681cb3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64" y="437066"/>
            <a:ext cx="1035051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11E04C69-8B92-28E8-3873-D77C7F32B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493665"/>
              </p:ext>
            </p:extLst>
          </p:nvPr>
        </p:nvGraphicFramePr>
        <p:xfrm>
          <a:off x="606057" y="1605516"/>
          <a:ext cx="11153552" cy="513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>
            <a:spLocks noGrp="1"/>
          </p:cNvSpPr>
          <p:nvPr>
            <p:ph type="title"/>
          </p:nvPr>
        </p:nvSpPr>
        <p:spPr>
          <a:xfrm>
            <a:off x="1003300" y="152400"/>
            <a:ext cx="10397664" cy="1104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Izostanci na razini škole</a:t>
            </a:r>
          </a:p>
        </p:txBody>
      </p:sp>
      <p:pic>
        <p:nvPicPr>
          <p:cNvPr id="7" name="Slika 6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24" y="257907"/>
            <a:ext cx="1512277" cy="1465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CDB67B64-F4E2-0138-0BE6-E5AA9AF77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315277"/>
              </p:ext>
            </p:extLst>
          </p:nvPr>
        </p:nvGraphicFramePr>
        <p:xfrm>
          <a:off x="426706" y="1600201"/>
          <a:ext cx="5059695" cy="509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FF1D9511-ADEE-E1E7-588A-ACD89C2CB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487900"/>
              </p:ext>
            </p:extLst>
          </p:nvPr>
        </p:nvGraphicFramePr>
        <p:xfrm>
          <a:off x="6244857" y="1802218"/>
          <a:ext cx="5631711" cy="505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812800" y="393700"/>
            <a:ext cx="10744200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sr-Latn-RS" sz="2800" dirty="0"/>
              <a:t>Pohvale </a:t>
            </a:r>
            <a:r>
              <a:rPr lang="hr-HR" altLang="sr-Latn-RS" sz="2400" dirty="0"/>
              <a:t>NAGRADE</a:t>
            </a:r>
            <a:r>
              <a:rPr lang="hr-HR" altLang="sr-Latn-RS" sz="2800" dirty="0"/>
              <a:t> i kazne</a:t>
            </a:r>
          </a:p>
        </p:txBody>
      </p:sp>
      <p:pic>
        <p:nvPicPr>
          <p:cNvPr id="37891" name="Picture 2" descr="http://1.bp.blogspot.com/-h1WcgY5JFUw/UImi12InieI/AAAAAAAAANE/j7oSFEFhe2o/s1600/selvf%C3%B8lel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01" y="2"/>
            <a:ext cx="1338508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59422ECD-2BF7-44C4-40FA-9232E09BD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317153"/>
              </p:ext>
            </p:extLst>
          </p:nvPr>
        </p:nvGraphicFramePr>
        <p:xfrm>
          <a:off x="733649" y="1562986"/>
          <a:ext cx="10653823" cy="48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1143000" y="393700"/>
            <a:ext cx="10202873" cy="650879"/>
          </a:xfrm>
        </p:spPr>
        <p:txBody>
          <a:bodyPr/>
          <a:lstStyle/>
          <a:p>
            <a:pPr>
              <a:defRPr/>
            </a:pPr>
            <a:r>
              <a:rPr lang="hr-HR" altLang="sr-Latn-RS" b="1" dirty="0"/>
              <a:t>Pohvale </a:t>
            </a:r>
            <a:r>
              <a:rPr lang="hr-HR" altLang="sr-Latn-RS" sz="2400" b="1" dirty="0"/>
              <a:t>NAGRADE</a:t>
            </a:r>
            <a:r>
              <a:rPr lang="hr-HR" altLang="sr-Latn-RS" sz="3200" b="1" dirty="0"/>
              <a:t> </a:t>
            </a:r>
            <a:r>
              <a:rPr lang="hr-HR" altLang="sr-Latn-RS" b="1" dirty="0"/>
              <a:t>i kazne po učeniku</a:t>
            </a:r>
          </a:p>
        </p:txBody>
      </p:sp>
      <p:pic>
        <p:nvPicPr>
          <p:cNvPr id="5" name="Slika 4" descr="Slikovni rezultat za animated gif school 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39" y="140679"/>
            <a:ext cx="1570892" cy="15122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98FE56FC-1BC1-75F7-8FAE-70A7710ED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366417"/>
              </p:ext>
            </p:extLst>
          </p:nvPr>
        </p:nvGraphicFramePr>
        <p:xfrm>
          <a:off x="669852" y="1652954"/>
          <a:ext cx="10866475" cy="467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 idx="4294967295"/>
          </p:nvPr>
        </p:nvSpPr>
        <p:spPr>
          <a:xfrm>
            <a:off x="863600" y="374528"/>
            <a:ext cx="7366000" cy="997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sr-Latn-RS" sz="3200" b="1" dirty="0"/>
              <a:t>Pohvale </a:t>
            </a:r>
            <a:r>
              <a:rPr lang="hr-HR" altLang="sr-Latn-RS" sz="2800" b="1" dirty="0"/>
              <a:t>NAGRADE</a:t>
            </a:r>
            <a:r>
              <a:rPr lang="hr-HR" altLang="sr-Latn-RS" sz="3200" b="1" dirty="0"/>
              <a:t> i kazne</a:t>
            </a:r>
          </a:p>
        </p:txBody>
      </p:sp>
      <p:pic>
        <p:nvPicPr>
          <p:cNvPr id="39939" name="Slika 3" descr="http://generic.pixmac.com/4/vector-88831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92" y="374528"/>
            <a:ext cx="1457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CC31BFF1-51CC-08A9-0C7F-3E3653C60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992586"/>
              </p:ext>
            </p:extLst>
          </p:nvPr>
        </p:nvGraphicFramePr>
        <p:xfrm>
          <a:off x="481055" y="1488558"/>
          <a:ext cx="11512471" cy="508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>
          <a:xfrm>
            <a:off x="812800" y="46038"/>
            <a:ext cx="10953751" cy="1325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Pohvale </a:t>
            </a:r>
            <a:r>
              <a:rPr lang="hr-HR" altLang="sr-Latn-RS" sz="2800" b="1" dirty="0"/>
              <a:t>NAGRADE</a:t>
            </a:r>
            <a:r>
              <a:rPr lang="hr-HR" altLang="sr-Latn-RS" sz="3200" b="1" dirty="0"/>
              <a:t> i kazne</a:t>
            </a:r>
            <a:br>
              <a:rPr lang="hr-HR" altLang="sr-Latn-RS" sz="3200" dirty="0"/>
            </a:br>
            <a:endParaRPr lang="hr-HR" altLang="sr-Latn-RS" sz="3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39" y="228600"/>
            <a:ext cx="1524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FFB2E0A8-38D7-B5D9-1EAC-F1FE3FDBB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795096"/>
              </p:ext>
            </p:extLst>
          </p:nvPr>
        </p:nvGraphicFramePr>
        <p:xfrm>
          <a:off x="2222205" y="1499191"/>
          <a:ext cx="8112643" cy="510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955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/>
              <a:t>Organizacija i broj učenika</a:t>
            </a:r>
            <a:r>
              <a:rPr lang="hr-HR" sz="3200" b="1" dirty="0">
                <a:latin typeface="Arial" pitchFamily="34" charset="0"/>
              </a:rPr>
              <a:t> </a:t>
            </a:r>
            <a:br>
              <a:rPr lang="hr-HR" sz="3200" b="1" dirty="0">
                <a:latin typeface="Arial" pitchFamily="34" charset="0"/>
              </a:rPr>
            </a:br>
            <a:r>
              <a:rPr lang="hr-HR" sz="2400" b="1" dirty="0">
                <a:latin typeface="Arial" pitchFamily="34" charset="0"/>
              </a:rPr>
              <a:t>(</a:t>
            </a:r>
            <a:r>
              <a:rPr lang="hr-HR" sz="2800" b="1" dirty="0">
                <a:latin typeface="Arial" pitchFamily="34" charset="0"/>
              </a:rPr>
              <a:t>predmetna  nastava)</a:t>
            </a:r>
          </a:p>
        </p:txBody>
      </p:sp>
      <p:sp>
        <p:nvSpPr>
          <p:cNvPr id="11267" name="Line 231"/>
          <p:cNvSpPr>
            <a:spLocks noChangeShapeType="1"/>
          </p:cNvSpPr>
          <p:nvPr/>
        </p:nvSpPr>
        <p:spPr bwMode="auto">
          <a:xfrm>
            <a:off x="5222875" y="22225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0850" name="Group 6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9946"/>
              </p:ext>
            </p:extLst>
          </p:nvPr>
        </p:nvGraphicFramePr>
        <p:xfrm>
          <a:off x="1774827" y="1484315"/>
          <a:ext cx="8642350" cy="4599483"/>
        </p:xfrm>
        <a:graphic>
          <a:graphicData uri="http://schemas.openxmlformats.org/drawingml/2006/table">
            <a:tbl>
              <a:tblPr/>
              <a:tblGrid>
                <a:gridCol w="112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0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71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RAZRED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 R O J    U Č E N I K A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Broj učenika na početku šk. godine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Broj učenika na kraju šk. godine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Ž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Ž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Došlo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Otišlo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32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 R E D M E T N A    N A S T A V A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V.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>
                          <a:effectLst/>
                          <a:latin typeface="Arial CE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69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VI.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>
                          <a:effectLst/>
                          <a:latin typeface="Arial CE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VII. 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>
                          <a:effectLst/>
                          <a:latin typeface="Arial CE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VIII. 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Arial CE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1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V. - VIII.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I. -VIII.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>
                          <a:effectLst/>
                          <a:latin typeface="Arial CE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>
                          <a:effectLst/>
                          <a:latin typeface="Arial CE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effectLst/>
                          <a:latin typeface="Arial CE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371" name="irc_mi" descr="LG4093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21" y="17586"/>
            <a:ext cx="1454539" cy="15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0896600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Zamjene tijekom školske godine</a:t>
            </a:r>
          </a:p>
        </p:txBody>
      </p:sp>
      <p:pic>
        <p:nvPicPr>
          <p:cNvPr id="5" name="Slika 4" descr="http://www.os-pberislavic-trogir.skole.hr/upload/os-pberislavic-trogir/images/newsimg/461/usklicn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31" y="2"/>
            <a:ext cx="1078523" cy="16646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AD06AB1-A5B9-B5F5-A5C7-E8CA061D5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51344"/>
              </p:ext>
            </p:extLst>
          </p:nvPr>
        </p:nvGraphicFramePr>
        <p:xfrm>
          <a:off x="414669" y="1664677"/>
          <a:ext cx="10939131" cy="474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774700" y="537096"/>
            <a:ext cx="10482273" cy="96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>
                <a:latin typeface="Verdana" panose="020B0604030504040204" pitchFamily="34" charset="0"/>
              </a:rPr>
              <a:t>Vladanje učenika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7D7573-CAB1-CC92-B26C-4F636E81C2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214" y="116960"/>
            <a:ext cx="1306167" cy="8402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74F78B87-E1FB-043D-2B4E-90BBFB811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135834"/>
              </p:ext>
            </p:extLst>
          </p:nvPr>
        </p:nvGraphicFramePr>
        <p:xfrm>
          <a:off x="584793" y="1509823"/>
          <a:ext cx="11004697" cy="493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876300" y="431800"/>
            <a:ext cx="10812473" cy="9163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Vladanje učenika</a:t>
            </a:r>
          </a:p>
        </p:txBody>
      </p:sp>
      <p:pic>
        <p:nvPicPr>
          <p:cNvPr id="4" name="Slika 3" descr="Slikovni rezultat za učenici u škol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356339" cy="13481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A60FAF-7998-4451-2D11-BA6656301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41814"/>
              </p:ext>
            </p:extLst>
          </p:nvPr>
        </p:nvGraphicFramePr>
        <p:xfrm>
          <a:off x="1371602" y="1477926"/>
          <a:ext cx="9420447" cy="46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40" y="103192"/>
            <a:ext cx="7885748" cy="10398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1703" y="1143000"/>
            <a:ext cx="10807700" cy="5454650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RUJAN</a:t>
            </a:r>
          </a:p>
          <a:p>
            <a:pPr marL="365125" indent="-255588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12.9. radionice prve pomoći za učenike 5. r., GDCK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12.9. terenska nastava Povijesti, Vukovar, 8.r.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23.9. prikupljanje starog papira: 1.610,00 kg, 644,00 kn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24.9. Europski dan jezika,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28.9. Dan slovačkog filma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28.9. Svjetski dan školskog mlijeka, mlijeko i edukacija za sve učenike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sz="4600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pic>
        <p:nvPicPr>
          <p:cNvPr id="45060" name="Slika 3" descr="http://www.gif-gifs.com/croatian-gif/U%C4%8Denik%20Gif/U%C4%8Denik%20Gif%20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9" y="103192"/>
            <a:ext cx="1044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310064" y="0"/>
            <a:ext cx="10018713" cy="8792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 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904262" y="1106854"/>
            <a:ext cx="10299700" cy="539364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LISTOPAD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Mjesec školskih knjižnica – nastava u knjižnici, posjet PŠ-a knjižnici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3.–7.10. Dječji tjedan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3.–7.10. Svjetski svemirski tjedan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4.10. Svjetski dan zaštite životinja, donacije za životinjski azil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10.10.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Svjetski dan hrane, Dani kruha i zahvalnosti za plodove zemlje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brige za starije osobe,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 na temu Marijinih obroka, plave majice, prigodan program u holu, blagoslov, kaša za obrok, pokloni za starije osobe štićenike Doma za starije osobe Sv. Ana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Zelčin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10.10.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hrvatskih pošta/ Mjesec školskih knjižnica,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PN, izrađivanje, pisanje i slanje razglednica, tema: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mjesto,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Hrvatski jezik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likovni rezultat za katolički kalendar  2017 s praznic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376" y="29308"/>
            <a:ext cx="1402373" cy="16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33864" y="29308"/>
            <a:ext cx="10018713" cy="84992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 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018562" y="1141416"/>
            <a:ext cx="10299700" cy="556027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hr-HR" altLang="sr-Latn-RS" sz="3600" b="1" dirty="0">
                <a:latin typeface="Times New Roman" pitchFamily="18" charset="0"/>
                <a:cs typeface="Times New Roman" pitchFamily="18" charset="0"/>
              </a:rPr>
              <a:t>LISTOPAD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11.10.</a:t>
            </a:r>
            <a:r>
              <a:rPr lang="hr-H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edukacija djece u području zaštite i spašavanja te opasnosti od mina, Područni ured civilne zaštite Osijek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12.10. posjet kinu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Urania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Osijek, 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14.10. Svjetski dan pješačenja, pješačenje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17.10. Skupština Učeničke zadruge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Jelisavac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18.10. Dan kravate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20.10. Svjetski dan jabuke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21.10. Ružičasti listopad, akcija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Mama, budi zdrava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24.10. izlet učenika PN u Viroviticu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28.10. predavanje za učenike 6. i 7. r. o zdravoj prehrani, NZJZ OBŽ-e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28.10. projekt Mladi za mlade, Udruga INFO Našice, modul Obrazuj se, uz učenika 8.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likovni rezultat za katolički kalendar  2017 s praznic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376" y="29308"/>
            <a:ext cx="1402373" cy="16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74383"/>
      </p:ext>
    </p:extLst>
  </p:cSld>
  <p:clrMapOvr>
    <a:masterClrMapping/>
  </p:clrMapOvr>
  <p:transition>
    <p:cover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b="1" dirty="0"/>
              <a:t>Kulturna i javna djelatnost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214438"/>
            <a:ext cx="9220200" cy="5224462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STUDENI</a:t>
            </a:r>
          </a:p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4.11. posjet Dječjem kazalištu Osijek, 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7.11.. 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Mišica Milica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predavanje za učenike prvih razreda, CK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9.11. Svjetski dan izumitelja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12.11. smotra </a:t>
            </a:r>
            <a:r>
              <a:rPr lang="hr-HR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Slovenčina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moja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14.11. diplome za najljubaznijeg učenika 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17.11 Dan sjećanje na žrtvu Vukovara i Škabrnje, Dan sjećanja na žrtve Domovinskog rata, paljenje lampiona ispred škole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Došašće u školi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Slika 3" descr="http://www.gif-gifs.com/croatian-gif/U%C4%8Denik%20Gif/U%C4%8Denik%20Gif%20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9" y="115902"/>
            <a:ext cx="95408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95257"/>
            <a:ext cx="8489951" cy="736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1389" y="831857"/>
            <a:ext cx="9297987" cy="5919819"/>
          </a:xfrm>
        </p:spPr>
        <p:txBody>
          <a:bodyPr rtlCol="0">
            <a:normAutofit fontScale="92500"/>
          </a:bodyPr>
          <a:lstStyle/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PROSINAC</a:t>
            </a:r>
          </a:p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Advent u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Jelisavcu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Breznici Našičkoj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5.12. Mjesec borbe protiv ovisnosti, PP Našice, Policija u zajednici i Centar za socijalnu skrb Našice, predavanje za učenike 6. 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6.12. Sveti Nikola, slatkiši za sve učenike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7.12. Školski medni dan, promotivni paketi za učenike prvih razreda i predavanje o važnosti i značaju pčelarstva, Pčelarska udruga „Pčela“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12.12. NZJZ OBŽ-e predavanje o zdravoj prehrani za učenike 6. i 7. 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12.12. Blagdani bez petardi, PP Našice, Policija u zajednici, predavanje za učenike trećih razreda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19.12. Advent u Osijeku, božićni tramvaj,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izvanučionička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nastava, učenici 1. – 4. 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23.12. božićna priredba</a:t>
            </a:r>
            <a:endParaRPr lang="hr-HR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5" descr="Povezana sli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6" y="831857"/>
            <a:ext cx="26797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10055225" cy="1308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  <a:r>
              <a:rPr lang="hr-HR" altLang="sr-Latn-RS" dirty="0"/>
              <a:t>	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027115" y="1690688"/>
            <a:ext cx="10222132" cy="45339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SIJEČANJ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10.1. Svjetski dan smijeha – mađioničarska predstava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– 13. siječnja </a:t>
            </a: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međunarodnog priznanja RH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siječnja projekt </a:t>
            </a: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Učimo kroz igru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23. siječnja </a:t>
            </a: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Europski dan zaštite osobnih podataka, 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predavanje za učenike 5. - 8. r., učitelj Bojan 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Fuderer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23. - 27. siječnja </a:t>
            </a: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obilježavanja sjećanja na žrtve Holokausta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80"/>
              </a:spcBef>
              <a:buClr>
                <a:schemeClr val="accent1">
                  <a:lumMod val="75000"/>
                </a:schemeClr>
              </a:buClr>
              <a:defRPr/>
            </a:pP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pic>
        <p:nvPicPr>
          <p:cNvPr id="3074" name="Picture 2" descr="915699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88" y="1"/>
            <a:ext cx="1217912" cy="19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736600" y="1668463"/>
            <a:ext cx="10236200" cy="4935537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vi-VN" altLang="sr-Latn-RS" sz="2800" b="1" dirty="0"/>
              <a:t>VELJAČA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vi-VN" altLang="sr-Latn-RS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14.2. Maškare i Valentinovo, prigodna prodaja proizvoda Učeničke zadruge, PŠ povorka kroz selo, PŠ LAĐ </a:t>
            </a:r>
            <a:r>
              <a:rPr lang="hr-H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alentinovska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zabava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2. Međunarodni dan materinskog jezika, suradnja sa Slovačkim centrom za kulturu Našice, predavanje za učenike 8.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180" name="Slika 3" descr="http://obiteljskicentar.hr/media/images/1861-1-134029647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46" y="420702"/>
            <a:ext cx="12588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60400" y="550740"/>
            <a:ext cx="10972800" cy="84748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Promjene u broju učenika</a:t>
            </a:r>
          </a:p>
        </p:txBody>
      </p:sp>
      <p:graphicFrame>
        <p:nvGraphicFramePr>
          <p:cNvPr id="2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26563"/>
              </p:ext>
            </p:extLst>
          </p:nvPr>
        </p:nvGraphicFramePr>
        <p:xfrm>
          <a:off x="609603" y="1690688"/>
          <a:ext cx="11202988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9" y="117231"/>
            <a:ext cx="139065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9880600" cy="8048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82601" y="1447800"/>
            <a:ext cx="10795000" cy="541021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OŽUJAK</a:t>
            </a:r>
            <a:endParaRPr lang="vi-VN" altLang="sr-Latn-RS" sz="3000" b="1" dirty="0"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Korizma u školi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Korizmena humanitarna akcija za Marijine obroke,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 kolača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ožujka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ružičastih majica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– 17. ožujka Dani hrvatskog jezika, nastava Hrvatskog jezika, radionice i izložba radova, pano u holu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ožujka Dan broja Pi ,nagradni likovni natječaj za učenike PN, izložba radova, prigodni  program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ožujka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Klokan bez granica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ožujka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Svjetski dan očeva ,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RN, integracijsko – korelacijski dan, izrada i pisanje čestitki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vi-VN" altLang="sr-Latn-RS" dirty="0"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pic>
        <p:nvPicPr>
          <p:cNvPr id="51205" name="Picture 4" descr="Slikovni rezultat za narcisi od krep papira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3936"/>
            <a:ext cx="1981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24009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1693957"/>
            <a:ext cx="10769600" cy="516405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2800" b="1" dirty="0">
                <a:latin typeface="Times New Roman" pitchFamily="18" charset="0"/>
                <a:cs typeface="Times New Roman" pitchFamily="18" charset="0"/>
              </a:rPr>
              <a:t>OŽUJAK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– 24. ožujka 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Pozdrav proljeću i Svjetski dan voda,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integracijsko-korelacijski dani,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izvanučionička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nastava, pješačenje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ožujka Svjetski dan Downovog sindroma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 ožujka Svjetski dan voda,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nagradni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fotonatječaj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učenike PN, prigodni program, izložba fotografija, čišćenje školskog okoliša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 ožujka radionice za učenike 4., 7. i 8. r., Održiva zajednica, projekt Kreativna STEM revolucija u Slavoniji,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Dokkica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Osijek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i 29. ožujka Svjetski dan borbe protiv raka dojke, 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narcisa,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humanitarna prodaja ispred škole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vi-VN" altLang="sr-Latn-RS" dirty="0">
              <a:cs typeface="Times New Roman" pitchFamily="18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524009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4098" name="Picture 2" descr="17546268-illustration-of-boy-with-a-good-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93757"/>
            <a:ext cx="12001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44500" y="1536700"/>
            <a:ext cx="10833101" cy="53213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2800" b="1" dirty="0">
                <a:latin typeface="Times New Roman" pitchFamily="18" charset="0"/>
                <a:cs typeface="Times New Roman" pitchFamily="18" charset="0"/>
              </a:rPr>
              <a:t>TRAVANJ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3.4. susret s književnicom Ivanom Šojat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17.4. preventivni projekt Zajedno više možemo, 5. r., PP Našice Policija u zajednici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21.4. prikupljanje starog papira, 1482 kg, 79,65 eura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24.4. preventivni projekt Živim život bez nasilja, 8. r., PP Našice, Policija u zajednici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28.4. posjet HNK-u Osijek, PN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28.4. Dan otvorenih vrata SŠ Isidora Kršnjavoga Našice, 8.r.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524009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Povezana slik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91" y="43935"/>
            <a:ext cx="224028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33047" y="228600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371600"/>
            <a:ext cx="10845801" cy="548641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SVIBANJ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2.5. vježba evakuacije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5.5. županijska smotra učeničkih zadruga, Osijek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-12.5. Međunarodni dan obitelji i Majčin dan, 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posjet učenika prvih razreda Javnoj vatrogasnoj postrojbi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posjet Biblijsko-arheološkom muzeju Cernik, Vjeronaučna skupina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info dan projekta Učimo zajedno 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akcija Higijenom do zdravlja, PN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9.5. Dan Europe, radionica. 6.r.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10.5. Identifikacija darovitih učenika u STEM području, projekt RZC PAN HR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524009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https://encrypted-tbn2.gstatic.com/images?q=tbn:ANd9GcSmjiMPWreGs9M35IFgZM9FFFjoxu-Pt69XrkmhZNUbpLru_cu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9" y="228602"/>
            <a:ext cx="14097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33047" y="228600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537309" y="1362809"/>
            <a:ext cx="10789321" cy="538090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2800" b="1" dirty="0">
                <a:latin typeface="Times New Roman" pitchFamily="18" charset="0"/>
                <a:cs typeface="Times New Roman" pitchFamily="18" charset="0"/>
              </a:rPr>
              <a:t>SVIBANJ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11.5. terenska nastava Povijesti, 8. r., Karlovac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15.5. -19.5. Škola u prirodi i obuka plivanja Orahovica,  PŠ Breznica Našička, 3. i 4. 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15.5. predavanje za učenike 8. r. „Da se ne zaboravi“, Udruga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Kvin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16.5. promotivni koncert OGŠ kontesa Dora Našice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25.5. posjet Muzeju Slavonije u Osijeku, razredna nastava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29.5. Svjetski dan bez duhana (pušenja) predavanje za učenike 7. 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29.5. Sigurnost na internetu, predavanje za učenike 5. r., GDCK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524009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https://encrypted-tbn2.gstatic.com/images?q=tbn:ANd9GcSmjiMPWreGs9M35IFgZM9FFFjoxu-Pt69XrkmhZNUbpLru_cu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9" y="228602"/>
            <a:ext cx="140970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366807"/>
      </p:ext>
    </p:extLst>
  </p:cSld>
  <p:clrMapOvr>
    <a:masterClrMapping/>
  </p:clrMapOvr>
  <p:transition>
    <p:cover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35725"/>
            <a:ext cx="10515600" cy="5322289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b="1" dirty="0">
                <a:latin typeface="Times New Roman" pitchFamily="18" charset="0"/>
                <a:cs typeface="Times New Roman" pitchFamily="18" charset="0"/>
              </a:rPr>
              <a:t>LIPANJ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6.6. proslava Dana škole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19.6. Sportski dan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52400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pic>
        <p:nvPicPr>
          <p:cNvPr id="5" name="Slika 4" descr="Slikovni rezultat za učenici u škol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07" y="43936"/>
            <a:ext cx="19050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448925" cy="1422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Humanitarne akcije	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1933575" y="1746252"/>
            <a:ext cx="8229600" cy="4525963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dirty="0">
                <a:latin typeface="Tahoma" pitchFamily="34" charset="0"/>
                <a:cs typeface="Tahoma" pitchFamily="34" charset="0"/>
              </a:rPr>
              <a:t>„20 dana dobrote” – PŠ. </a:t>
            </a:r>
            <a:r>
              <a:rPr lang="hr-HR" dirty="0" err="1">
                <a:latin typeface="Tahoma" pitchFamily="34" charset="0"/>
                <a:cs typeface="Tahoma" pitchFamily="34" charset="0"/>
              </a:rPr>
              <a:t>Breznica</a:t>
            </a:r>
            <a:r>
              <a:rPr lang="hr-HR" dirty="0">
                <a:latin typeface="Tahoma" pitchFamily="34" charset="0"/>
                <a:cs typeface="Tahoma" pitchFamily="34" charset="0"/>
              </a:rPr>
              <a:t> Našička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dirty="0">
                <a:latin typeface="Tahoma" pitchFamily="34" charset="0"/>
                <a:cs typeface="Tahoma" pitchFamily="34" charset="0"/>
              </a:rPr>
              <a:t>Dan narcisa - humanitarna prodaja narcisa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dirty="0">
                <a:latin typeface="Tahoma" pitchFamily="34" charset="0"/>
                <a:cs typeface="Tahoma" pitchFamily="34" charset="0"/>
              </a:rPr>
              <a:t>„Marijini obroci“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dirty="0">
                <a:latin typeface="Tahoma" pitchFamily="34" charset="0"/>
                <a:cs typeface="Tahoma" pitchFamily="34" charset="0"/>
              </a:rPr>
              <a:t>„Plastičnim čepovima do skupih lijekova“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dirty="0">
                <a:latin typeface="Tahoma" pitchFamily="34" charset="0"/>
                <a:cs typeface="Tahoma" pitchFamily="34" charset="0"/>
              </a:rPr>
              <a:t>Skupljanje starog papira i starih baterija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prikupljanje hrane za životinje u Udruzi za nezbrinute životinje „</a:t>
            </a:r>
            <a:r>
              <a:rPr lang="hr-HR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Farmica</a:t>
            </a: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</a:t>
            </a:r>
            <a:endParaRPr lang="hr-HR" i="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Povodom Dana kruha, zahvalnosti i Dana starijih osoba – darivanje peciva staračkom domu Svete Ane u </a:t>
            </a:r>
            <a:r>
              <a:rPr lang="hr-HR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Zelčinu</a:t>
            </a:r>
            <a:endParaRPr lang="hr-HR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Humanitarna akcija </a:t>
            </a:r>
            <a:r>
              <a:rPr lang="hr-HR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Cariras</a:t>
            </a: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„</a:t>
            </a:r>
            <a:r>
              <a:rPr lang="hr-HR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Dobrica</a:t>
            </a:r>
            <a:r>
              <a:rPr lang="hr-H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i="0" dirty="0">
                <a:solidFill>
                  <a:srgbClr val="000000"/>
                </a:solidFill>
                <a:effectLst/>
                <a:latin typeface="WordVisi_MSFontService"/>
              </a:rPr>
              <a:t>Humanitarna akcija Crvenog križa „Za 1000 radosti“</a:t>
            </a:r>
            <a:endParaRPr lang="hr-HR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hr-HR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Povezana slik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46" y="2"/>
            <a:ext cx="1448533" cy="240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>
                <a:latin typeface="Arial" panose="020B0604020202020204" pitchFamily="34" charset="0"/>
              </a:rPr>
              <a:t>Izborna nastava u školi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535724" y="1137138"/>
            <a:ext cx="8663355" cy="4989032"/>
          </a:xfrm>
        </p:spPr>
        <p:txBody>
          <a:bodyPr>
            <a:noAutofit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altLang="sr-Latn-RS" sz="2800" dirty="0">
              <a:latin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Njemački    7 skupina   70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Informatika  10 skupina   156  učenika (svi)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Vjeronauk  11 skupina  156 učenika </a:t>
            </a:r>
            <a:endParaRPr lang="hr-HR" altLang="sr-Latn-RS" sz="2400" dirty="0">
              <a:solidFill>
                <a:srgbClr val="FF0000"/>
              </a:solidFill>
              <a:latin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solidFill>
                  <a:schemeClr val="accent1"/>
                </a:solidFill>
                <a:latin typeface="Arial" charset="0"/>
              </a:rPr>
              <a:t>Dopunska nastava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Matematika 11 skupina  50 učenik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Hrvatski jezik 14 skupina 40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Engleski jezik 2 skupina 9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Kemija 1 skupina 6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Geografija / povijest 1 skupina 5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Biologija 1 skupina 4 učenika</a:t>
            </a:r>
          </a:p>
        </p:txBody>
      </p:sp>
      <p:pic>
        <p:nvPicPr>
          <p:cNvPr id="57348" name="Picture 3" descr="sigurnost%20djece%20na%20intern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857" y="671513"/>
            <a:ext cx="1171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901700" y="303213"/>
            <a:ext cx="10390188" cy="10300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>
                <a:latin typeface="Arial" panose="020B0604020202020204" pitchFamily="34" charset="0"/>
              </a:rPr>
              <a:t>Dodatna  nastava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9288" y="1628779"/>
            <a:ext cx="8229600" cy="4525963"/>
          </a:xfrm>
        </p:spPr>
        <p:txBody>
          <a:bodyPr>
            <a:normAutofit/>
          </a:bodyPr>
          <a:lstStyle/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Matematika 8	 skupina 28 učenika 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Priroda i društvo 1 skupina  9 učenika 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Engleski jezik 2 skupina 16 učenika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Geografija/ povijest 1 skupina 9 učenika</a:t>
            </a:r>
          </a:p>
          <a:p>
            <a:pPr marL="365125" indent="-255588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altLang="sr-Latn-RS" dirty="0">
              <a:latin typeface="Arial" charset="0"/>
            </a:endParaRP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1"/>
                </a:solidFill>
                <a:latin typeface="Arial" charset="0"/>
              </a:rPr>
              <a:t>Popravci – nema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1"/>
                </a:solidFill>
                <a:latin typeface="Arial" charset="0"/>
              </a:rPr>
              <a:t>Jedan učenik ponavlja razred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endParaRPr lang="hr-HR" altLang="sr-Latn-RS" dirty="0">
              <a:latin typeface="Arial" charset="0"/>
            </a:endParaRP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2"/>
                </a:solidFill>
                <a:latin typeface="Arial" charset="0"/>
              </a:rPr>
              <a:t>Održano  je 48 roditeljskih sastanaka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2"/>
                </a:solidFill>
                <a:latin typeface="Arial" charset="0"/>
              </a:rPr>
              <a:t>Individualnih razgovora  -  424</a:t>
            </a:r>
          </a:p>
        </p:txBody>
      </p:sp>
      <p:pic>
        <p:nvPicPr>
          <p:cNvPr id="58372" name="Slika 4" descr="http://os-trnsko-zg.skole.hr/upload/os-trnsko-zg/images/static3/2199/Image/Geography_Scho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11" y="433158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346201" y="375140"/>
            <a:ext cx="8348788" cy="8011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600" b="1" dirty="0">
                <a:latin typeface="Arial" panose="020B0604020202020204" pitchFamily="34" charset="0"/>
              </a:rPr>
              <a:t>Izvannastavne aktivnosti    </a:t>
            </a:r>
            <a:r>
              <a:rPr lang="hr-HR" altLang="sr-Latn-RS" sz="2800" dirty="0">
                <a:latin typeface="Arial" panose="020B0604020202020204" pitchFamily="34" charset="0"/>
              </a:rPr>
              <a:t>	 				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2801" y="1195756"/>
            <a:ext cx="9644185" cy="4930415"/>
          </a:xfr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hr-HR" altLang="sr-Latn-RS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Igrom do čitanja 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Sportska skupina (2)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Mali prirodoslovci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Mali istraživači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Čuvari tradicije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Čuvari prirode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2"/>
          </p:nvPr>
        </p:nvSpPr>
        <p:spPr>
          <a:xfrm>
            <a:off x="6172200" y="1277940"/>
            <a:ext cx="5181600" cy="48990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Očuvanje Slovačke  kulturne baštine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Novinarska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Pjevački zbor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Klub američke kulture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Tehničari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Klub čitatelja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Likovna grupa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Ekolozi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Glazbena radionica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Vjeronaučna 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 err="1">
                <a:latin typeface="Times New Roman" pitchFamily="18" charset="0"/>
                <a:cs typeface="Times New Roman" pitchFamily="18" charset="0"/>
              </a:rPr>
              <a:t>Drotarstvo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Rukotvorine	         Učenička zadruga </a:t>
            </a:r>
            <a:r>
              <a:rPr lang="hr-HR" sz="1800" dirty="0" err="1">
                <a:latin typeface="Times New Roman" pitchFamily="18" charset="0"/>
                <a:cs typeface="Times New Roman" pitchFamily="18" charset="0"/>
              </a:rPr>
              <a:t>Jelisavac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Ručni rad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Školski sportski klub Vihor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Sportska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2" descr="djeca_knji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439" y="670061"/>
            <a:ext cx="9302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esna vitičasta zagrada 1">
            <a:extLst>
              <a:ext uri="{FF2B5EF4-FFF2-40B4-BE49-F238E27FC236}">
                <a16:creationId xmlns:a16="http://schemas.microsoft.com/office/drawing/2014/main" id="{821588C1-D19B-2F99-1EB3-58BC2664730E}"/>
              </a:ext>
            </a:extLst>
          </p:cNvPr>
          <p:cNvSpPr/>
          <p:nvPr/>
        </p:nvSpPr>
        <p:spPr>
          <a:xfrm>
            <a:off x="7938655" y="4870317"/>
            <a:ext cx="529936" cy="89086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10883900" cy="87714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Promjene u broju učenika</a:t>
            </a:r>
          </a:p>
        </p:txBody>
      </p:sp>
      <p:pic>
        <p:nvPicPr>
          <p:cNvPr id="13315" name="Picture 2" descr="Slikovni rezultat za walking away cartoon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480" y="0"/>
            <a:ext cx="2001521" cy="133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35804"/>
              </p:ext>
            </p:extLst>
          </p:nvPr>
        </p:nvGraphicFramePr>
        <p:xfrm>
          <a:off x="184158" y="1616081"/>
          <a:ext cx="5721351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305937"/>
              </p:ext>
            </p:extLst>
          </p:nvPr>
        </p:nvGraphicFramePr>
        <p:xfrm>
          <a:off x="6007101" y="3175000"/>
          <a:ext cx="569436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25500" y="444500"/>
            <a:ext cx="10601325" cy="876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Izvanškolske aktivnosti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066810" y="1549400"/>
            <a:ext cx="4956175" cy="4576763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DVD Jelisavac,  Brez. Na.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NK „Vihor“ Jelisavac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NK „Lađanska“, Lađanska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NK „Mladost“  Brez.Na.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NK „Fešk” Feričanci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NK „Omladinac” Niza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NK "Nexe" Našice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NK „Jedinstvo“, Donji Miholjac</a:t>
            </a:r>
            <a:endParaRPr lang="hr-HR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Nog. Ak. „Krpan Babić“, OS.Dječja športska akademija Niza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RK  „Nexe“ Našice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Taekwondo klub Našice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vi-VN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0" name="Rezervirano mjesto sadržaja 1"/>
          <p:cNvSpPr>
            <a:spLocks noGrp="1" noChangeArrowheads="1"/>
          </p:cNvSpPr>
          <p:nvPr>
            <p:ph sz="quarter" idx="2"/>
          </p:nvPr>
        </p:nvSpPr>
        <p:spPr>
          <a:xfrm>
            <a:off x="6169034" y="1690691"/>
            <a:ext cx="5514975" cy="4435475"/>
          </a:xfrm>
        </p:spPr>
        <p:txBody>
          <a:bodyPr>
            <a:normAutofit/>
          </a:bodyPr>
          <a:lstStyle/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Odbojkaški ženski klub Našice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Karate klub Našice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 SKUD „I. B. Slovak“, Jelisavac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OGŠ. „Kontesa Dora“ Našice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Kickboxing klub "Impact" Našice 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Plesni studio "Shine" Našice</a:t>
            </a: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Mažoretkinje "Dora" Našice  </a:t>
            </a:r>
            <a:endParaRPr lang="hr-HR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Udruga 4 lista - terapijsko jahanje</a:t>
            </a:r>
          </a:p>
          <a:p>
            <a:pPr eaLnBrk="1" hangingPunct="1"/>
            <a:endParaRPr lang="vi-VN" altLang="sr-Latn-R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1" name="Picture 4" descr="gi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49" y="14"/>
            <a:ext cx="260985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http://os-jakovlje.skole.hr/upload/os-jakovlje/images/static3/590/Image/knji%C5%BEni%C4%8D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6" y="187570"/>
            <a:ext cx="265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Naslov 3"/>
          <p:cNvSpPr>
            <a:spLocks noGrp="1"/>
          </p:cNvSpPr>
          <p:nvPr>
            <p:ph type="title"/>
          </p:nvPr>
        </p:nvSpPr>
        <p:spPr>
          <a:xfrm>
            <a:off x="1847851" y="333375"/>
            <a:ext cx="7786688" cy="1136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Generacija 2019./2023.</a:t>
            </a: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F317B16E-49EC-7D97-D559-96C47C5A9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758764"/>
              </p:ext>
            </p:extLst>
          </p:nvPr>
        </p:nvGraphicFramePr>
        <p:xfrm>
          <a:off x="1246910" y="1615830"/>
          <a:ext cx="10079181" cy="50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8913"/>
            <a:ext cx="8926513" cy="883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Zaključak</a:t>
            </a:r>
            <a:r>
              <a:rPr lang="hr-HR" altLang="sr-Latn-RS" sz="3200" b="1" dirty="0">
                <a:latin typeface="Arial" panose="020B0604020202020204" pitchFamily="34" charset="0"/>
              </a:rPr>
              <a:t>  </a:t>
            </a:r>
            <a:endParaRPr lang="hr-HR" altLang="sr-Latn-RS" sz="3200" b="1" dirty="0">
              <a:solidFill>
                <a:srgbClr val="D60000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9099" y="1072661"/>
            <a:ext cx="11292592" cy="5499100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Nastavlja se negativan trend smanjenja ukupnog broja učenika 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Opći uspjeh na razini škole je zadovoljavajući</a:t>
            </a:r>
          </a:p>
          <a:p>
            <a:pPr marL="742950" lvl="1" indent="-28575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broj odličnih  i  dobrih se smanjuje u odnosu na protekle godine, povećava se broj vrlo dobrih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Srednja ocjena varira u odnosu na prošlu nastavnu godinu (u RN se smanjila, u PN je porasla)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Broj izostanaka učenika se povećao. Najviše izostanaka po učeniku ima u predmetnoj nastavi (prosjek je 82 izostanaka/ učeniku)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Povećao se broj pohvala u odnosu na prošlu godinu, broj nagrađenih učenika se smanjio.  Polovica učenika škole je pohvaljeno. 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Kulturna i javna djelatnost škole bila je raznolika i brojna</a:t>
            </a:r>
          </a:p>
        </p:txBody>
      </p:sp>
      <p:pic>
        <p:nvPicPr>
          <p:cNvPr id="62468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2" y="175848"/>
            <a:ext cx="1793631" cy="179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slov 1"/>
          <p:cNvSpPr>
            <a:spLocks noGrp="1"/>
          </p:cNvSpPr>
          <p:nvPr>
            <p:ph type="title"/>
          </p:nvPr>
        </p:nvSpPr>
        <p:spPr>
          <a:xfrm>
            <a:off x="574431" y="333253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400" b="1" dirty="0"/>
              <a:t>Zaključak</a:t>
            </a:r>
          </a:p>
        </p:txBody>
      </p:sp>
      <p:sp>
        <p:nvSpPr>
          <p:cNvPr id="63491" name="Rezervirano mjesto sadržaja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sz="4000" dirty="0">
                <a:latin typeface="Times New Roman" pitchFamily="18" charset="0"/>
                <a:cs typeface="Times New Roman" pitchFamily="18" charset="0"/>
              </a:rPr>
              <a:t>Naši učenici su bili uključeni u različite izvannastavne i izvanškolske aktivnosti te kulturno – javna zbivanja u školi.</a:t>
            </a:r>
          </a:p>
          <a:p>
            <a:pPr eaLnBrk="1" hangingPunct="1"/>
            <a:r>
              <a:rPr lang="hr-HR" altLang="sr-Latn-RS" sz="4000" dirty="0"/>
              <a:t> Nadamo se  da će nam slijedeća školska godina donijeti više učenika i boljih ocjena.</a:t>
            </a:r>
          </a:p>
        </p:txBody>
      </p:sp>
      <p:pic>
        <p:nvPicPr>
          <p:cNvPr id="4" name="Slika 3" descr="Slikovni rezultat za animated gif school 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187" y="0"/>
            <a:ext cx="2420813" cy="144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CS" altLang="sr-Latn-RS" dirty="0"/>
          </a:p>
        </p:txBody>
      </p:sp>
      <p:sp>
        <p:nvSpPr>
          <p:cNvPr id="64515" name="Content Placeholder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B050"/>
                </a:solidFill>
                <a:latin typeface="Algerian" pitchFamily="82" charset="0"/>
              </a:rPr>
              <a:t>.</a:t>
            </a:r>
          </a:p>
          <a:p>
            <a:pPr marL="0" indent="0">
              <a:buNone/>
            </a:pPr>
            <a:endParaRPr lang="hr-HR" dirty="0">
              <a:latin typeface="Algerian" pitchFamily="82" charset="0"/>
            </a:endParaRPr>
          </a:p>
        </p:txBody>
      </p:sp>
      <p:pic>
        <p:nvPicPr>
          <p:cNvPr id="6" name="Slika 5" descr="http://3.bp.blogspot.com/-rlYw9rn36FQ/Vh83BfDNLoI/AAAAAAAABic/acN5wXTbRgc/s400/12079196_699587733509103_1706702055546844285_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2192000" cy="72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52625" y="5357813"/>
            <a:ext cx="8229600" cy="1008062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900" dirty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r-HR" sz="900" dirty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5400" b="1" i="1" dirty="0">
                <a:solidFill>
                  <a:srgbClr val="FF0000"/>
                </a:solidFill>
              </a:rPr>
              <a:t>Hvala na pažnji!</a:t>
            </a:r>
            <a:r>
              <a:rPr lang="hr-HR" sz="1050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1" name="Slika 10" descr="Fotografija Razredna nastava Školske knjig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852"/>
            <a:ext cx="10934700" cy="543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669" y="14"/>
            <a:ext cx="10253331" cy="765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Uspjeh učenika i prolaznost </a:t>
            </a:r>
            <a:r>
              <a:rPr lang="hr-HR" altLang="sr-Latn-RS" sz="2400" b="1" dirty="0"/>
              <a:t>(</a:t>
            </a:r>
            <a:r>
              <a:rPr lang="hr-HR" altLang="sr-Latn-RS" sz="2800" b="1" dirty="0"/>
              <a:t>razredna nastava</a:t>
            </a:r>
            <a:r>
              <a:rPr lang="hr-HR" altLang="sr-Latn-RS" sz="2400" b="1" dirty="0"/>
              <a:t>)</a:t>
            </a:r>
          </a:p>
        </p:txBody>
      </p:sp>
      <p:graphicFrame>
        <p:nvGraphicFramePr>
          <p:cNvPr id="46090" name="Group 10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02825"/>
              </p:ext>
            </p:extLst>
          </p:nvPr>
        </p:nvGraphicFramePr>
        <p:xfrm>
          <a:off x="1084266" y="706438"/>
          <a:ext cx="9626601" cy="6081812"/>
        </p:xfrm>
        <a:graphic>
          <a:graphicData uri="http://schemas.openxmlformats.org/drawingml/2006/table">
            <a:tbl>
              <a:tblPr/>
              <a:tblGrid>
                <a:gridCol w="200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7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ŠKOLA / RAZRED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Srednja ocjena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JELISAVAC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4,67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4,60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 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4,46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BREZNICA  NAŠIČKA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4,83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5,00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 .-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LAĐANSKA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4,00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5,00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panose="020B0604020202020204" pitchFamily="34" charset="0"/>
                        </a:rPr>
                        <a:t>5,00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 .-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4,80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049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S:</a:t>
                      </a: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I .-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4,51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4401" name="irc_mi" descr="ucenik_s_upitnikom_iznad_g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20" y="3"/>
            <a:ext cx="1303382" cy="12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52625" y="214313"/>
            <a:ext cx="8229600" cy="674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  </a:t>
            </a:r>
            <a:r>
              <a:rPr lang="hr-HR" altLang="sr-Latn-RS" sz="3200" b="1" dirty="0"/>
              <a:t>Uspjeh učenika </a:t>
            </a:r>
            <a:r>
              <a:rPr lang="hr-HR" altLang="sr-Latn-RS" sz="2400" b="1" dirty="0"/>
              <a:t>(</a:t>
            </a:r>
            <a:r>
              <a:rPr lang="hr-HR" altLang="sr-Latn-RS" sz="2800" b="1" dirty="0"/>
              <a:t>razredna nastava) </a:t>
            </a:r>
          </a:p>
        </p:txBody>
      </p:sp>
      <p:pic>
        <p:nvPicPr>
          <p:cNvPr id="15363" name="Picture 2" descr="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53" y="478818"/>
            <a:ext cx="1219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C85EBED-BD7A-2F15-9B11-6A47C52FF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394655"/>
              </p:ext>
            </p:extLst>
          </p:nvPr>
        </p:nvGraphicFramePr>
        <p:xfrm>
          <a:off x="446568" y="1190998"/>
          <a:ext cx="11376837" cy="515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1524000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Uspjeh učenika i prolaznost </a:t>
            </a:r>
            <a:br>
              <a:rPr lang="hr-HR" altLang="sr-Latn-RS" b="1" dirty="0"/>
            </a:br>
            <a:r>
              <a:rPr lang="hr-HR" altLang="sr-Latn-RS" sz="2200" b="1" dirty="0"/>
              <a:t>(</a:t>
            </a:r>
            <a:r>
              <a:rPr lang="hr-HR" altLang="sr-Latn-RS" sz="2800" b="1" dirty="0"/>
              <a:t>razredna  nastava)</a:t>
            </a:r>
          </a:p>
        </p:txBody>
      </p:sp>
      <p:pic>
        <p:nvPicPr>
          <p:cNvPr id="16387" name="Picture 4" descr="sml_knugu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1" y="179887"/>
            <a:ext cx="1578441" cy="9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9EB55DC4-30D2-A350-8C89-B0C90D3EF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237340"/>
              </p:ext>
            </p:extLst>
          </p:nvPr>
        </p:nvGraphicFramePr>
        <p:xfrm>
          <a:off x="882503" y="1435397"/>
          <a:ext cx="10441172" cy="524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04813"/>
            <a:ext cx="8229600" cy="1008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b="1" dirty="0"/>
              <a:t>Uspjeh učenika </a:t>
            </a:r>
            <a:br>
              <a:rPr lang="hr-HR" altLang="sr-Latn-RS" b="1" dirty="0"/>
            </a:br>
            <a:r>
              <a:rPr lang="hr-HR" altLang="sr-Latn-RS" sz="2400" b="1" dirty="0"/>
              <a:t>(</a:t>
            </a:r>
            <a:r>
              <a:rPr lang="hr-HR" altLang="sr-Latn-RS" sz="2800" b="1" dirty="0"/>
              <a:t>predmetna nastava</a:t>
            </a:r>
            <a:r>
              <a:rPr lang="hr-HR" altLang="sr-Latn-RS" sz="2400" b="1" dirty="0"/>
              <a:t>)</a:t>
            </a:r>
          </a:p>
        </p:txBody>
      </p:sp>
      <p:graphicFrame>
        <p:nvGraphicFramePr>
          <p:cNvPr id="13760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34963"/>
              </p:ext>
            </p:extLst>
          </p:nvPr>
        </p:nvGraphicFramePr>
        <p:xfrm>
          <a:off x="2135190" y="1773238"/>
          <a:ext cx="7993062" cy="3539022"/>
        </p:xfrm>
        <a:graphic>
          <a:graphicData uri="http://schemas.openxmlformats.org/drawingml/2006/table">
            <a:tbl>
              <a:tblPr/>
              <a:tblGrid>
                <a:gridCol w="472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69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Razred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Srednja ocjena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V.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4,61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7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VI.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4,20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47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VII. </a:t>
                      </a:r>
                    </a:p>
                  </a:txBody>
                  <a:tcPr marL="9525" marR="9525" marT="9528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4,09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VIII. 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4,52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V. - VIII.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4,34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34" name="Picture 2" descr="1194984437330746720pen_pencil_darkon_01_svg_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28" y="257907"/>
            <a:ext cx="1457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4224</TotalTime>
  <Words>2827</Words>
  <Application>Microsoft Office PowerPoint</Application>
  <PresentationFormat>Široki zaslon</PresentationFormat>
  <Paragraphs>894</Paragraphs>
  <Slides>55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55</vt:i4>
      </vt:variant>
    </vt:vector>
  </HeadingPairs>
  <TitlesOfParts>
    <vt:vector size="70" baseType="lpstr">
      <vt:lpstr>Algerian</vt:lpstr>
      <vt:lpstr>Arial</vt:lpstr>
      <vt:lpstr>Arial CE</vt:lpstr>
      <vt:lpstr>Calibri</vt:lpstr>
      <vt:lpstr>Century Schoolbook</vt:lpstr>
      <vt:lpstr>Rockwell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WordVisi_MSFontService</vt:lpstr>
      <vt:lpstr>Oriel</vt:lpstr>
      <vt:lpstr> Izvješće o radu i uspjehu na   kraju školske godine 2022./2023.</vt:lpstr>
      <vt:lpstr>Organizacija i broj učenika (razredna nastava)</vt:lpstr>
      <vt:lpstr>Organizacija i broj učenika  (predmetna  nastava)</vt:lpstr>
      <vt:lpstr>Promjene u broju učenika</vt:lpstr>
      <vt:lpstr>Promjene u broju učenika</vt:lpstr>
      <vt:lpstr>Uspjeh učenika i prolaznost (razredna nastava)</vt:lpstr>
      <vt:lpstr>  Uspjeh učenika (razredna nastava) </vt:lpstr>
      <vt:lpstr>Uspjeh učenika i prolaznost  (razredna  nastava)</vt:lpstr>
      <vt:lpstr>Uspjeh učenika  (predmetna nastava)</vt:lpstr>
      <vt:lpstr>Uspjeh učenika  (predmetna nastava)</vt:lpstr>
      <vt:lpstr>Uspjeh učenika  (predmetna nastava)</vt:lpstr>
      <vt:lpstr>Uspjeh učenika  (na razini cijele škole)</vt:lpstr>
      <vt:lpstr>Opći uspjeh (razredna nastava)</vt:lpstr>
      <vt:lpstr>Opći uspjeh (razredna nastava)</vt:lpstr>
      <vt:lpstr>Opći uspjeh (predmetna nastava)</vt:lpstr>
      <vt:lpstr>Opći uspjeh (predmetna nastava)</vt:lpstr>
      <vt:lpstr>Opći uspjeh  (razredna i predmetna zajedno)</vt:lpstr>
      <vt:lpstr>Opći uspjeh  (razredna i predmetna zajedno)</vt:lpstr>
      <vt:lpstr>Srednja ocjena</vt:lpstr>
      <vt:lpstr>Rad s roditeljima</vt:lpstr>
      <vt:lpstr>Pohvale, NAGRADE ,kazne, izostanci</vt:lpstr>
      <vt:lpstr>Izostanici po učeniku</vt:lpstr>
      <vt:lpstr>Izostanci po učeniku</vt:lpstr>
      <vt:lpstr>Izostanci </vt:lpstr>
      <vt:lpstr>Izostanci na razini škole</vt:lpstr>
      <vt:lpstr>Pohvale NAGRADE i kazne</vt:lpstr>
      <vt:lpstr>Pohvale NAGRADE i kazne po učeniku</vt:lpstr>
      <vt:lpstr>Pohvale NAGRADE i kazne</vt:lpstr>
      <vt:lpstr>Pohvale NAGRADE i kazne </vt:lpstr>
      <vt:lpstr>Zamjene tijekom školske godine</vt:lpstr>
      <vt:lpstr>Vladanje učenika </vt:lpstr>
      <vt:lpstr>Vladanje učenika</vt:lpstr>
      <vt:lpstr>Kulturna i javna djelatnost </vt:lpstr>
      <vt:lpstr>Kulturna i javna djelatnost </vt:lpstr>
      <vt:lpstr>Kulturna i javna djelatnost </vt:lpstr>
      <vt:lpstr>Kulturna i javna djelatnost</vt:lpstr>
      <vt:lpstr>Kulturna i javna djelatnost</vt:lpstr>
      <vt:lpstr>Kulturna i javna djelatnost  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Humanitarne akcije </vt:lpstr>
      <vt:lpstr>Izborna nastava u školi</vt:lpstr>
      <vt:lpstr>Dodatna  nastava </vt:lpstr>
      <vt:lpstr>Izvannastavne aktivnosti           </vt:lpstr>
      <vt:lpstr>Izvanškolske aktivnosti</vt:lpstr>
      <vt:lpstr>Generacija 2019./2023.</vt:lpstr>
      <vt:lpstr>Zaključak  </vt:lpstr>
      <vt:lpstr>Zaključak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i uspjehu na  kraju školske godine 2017./2018.</dc:title>
  <dc:creator>Geografija</dc:creator>
  <cp:lastModifiedBy>TAJNISTVO</cp:lastModifiedBy>
  <cp:revision>209</cp:revision>
  <dcterms:created xsi:type="dcterms:W3CDTF">2018-06-26T05:33:43Z</dcterms:created>
  <dcterms:modified xsi:type="dcterms:W3CDTF">2023-07-04T08:22:56Z</dcterms:modified>
</cp:coreProperties>
</file>