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vijetli stil 2 - Isticanj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vijetli stil 2 - Isticanj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vijetli stil 2 - Isticanj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vijetli stil 2 - Isticanj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19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032F64-2B28-4D45-8AD6-D68F21D911DD}" type="datetimeFigureOut">
              <a:rPr lang="hr-HR" smtClean="0"/>
              <a:t>29.6.2022.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3BA10B-AE73-4386-AB43-7A3A31A2478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30924" y="609601"/>
            <a:ext cx="10046676" cy="3587261"/>
          </a:xfrm>
        </p:spPr>
        <p:txBody>
          <a:bodyPr/>
          <a:lstStyle/>
          <a:p>
            <a:r>
              <a:rPr lang="hr-HR" dirty="0">
                <a:solidFill>
                  <a:schemeClr val="accent2"/>
                </a:solidFill>
              </a:rPr>
              <a:t>REALIZACIJA KURIKULUMA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ŠKOLSKA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GODINA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2021./2022.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KURIKULUMI NASTAVNIH PREDMETA I MEĐUPREDMETNIH TEMA_R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88" y="0"/>
            <a:ext cx="2545617" cy="25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442"/>
              </p:ext>
            </p:extLst>
          </p:nvPr>
        </p:nvGraphicFramePr>
        <p:xfrm>
          <a:off x="0" y="0"/>
          <a:ext cx="12192001" cy="59588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2109132955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4204086267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949681559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3661090814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815613651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49331705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1814823312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473891867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540891133"/>
                  </a:ext>
                </a:extLst>
              </a:tr>
              <a:tr h="950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NAŠ </a:t>
                      </a: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ZAVIČAJ U PROŠLOSTI- U ZAVIČAJNOM MUZEJU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Upoznati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predmete, ljude 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događaje iz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prošlosti zavičaja. </a:t>
                      </a: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Razvijati kulturni i nacionalni identitet zajedništvom i pripadnošću skupini.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Poticati učenike na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promišljanje 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poštivanje tradicije i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prošlosti zavičaja.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Učiteljica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B.Šišan</a:t>
                      </a: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­­­­­­i učenici  III. r.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Posjet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muzeju Grada Našica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Tijekom </a:t>
                      </a: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školske godine 2021./2022.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ostvareno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Renovacija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dvorca obitelji Pejačević u kojoj se nalazio Zavičajni muzej Našice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1383932"/>
                  </a:ext>
                </a:extLst>
              </a:tr>
              <a:tr h="1630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POSJET </a:t>
                      </a: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KAZALIŠTU / KINU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Upoznati kulturne ustanove u zavičaju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Razvijati kulturno ponašanje u kulturnim i javnim ustanovama, upoznati zanimanja  vezana uz kazalište, kazalište kao medij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Dječje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kazalište Branka Mihaljevića; Kino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Urania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Učiteljica B. Šišan i učenici I. do 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IV.razreda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5"/>
                        </a:lnSpc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5"/>
                        </a:lnSpc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Nastavni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hr-H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Školska godina 2021</a:t>
                      </a: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./2022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ostvareno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 ostvareno zbog epidemioloških mjera vezanih za COVID 19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3495139833"/>
                  </a:ext>
                </a:extLst>
              </a:tr>
              <a:tr h="110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NAŠ </a:t>
                      </a: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ZAVIČAJ U PROŠLOSTI- U ZAVIČAJNOM MUZEJU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Upoznati  predmete, ljude i događaje iz prošlosti zavičaja. </a:t>
                      </a: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Razvijati kulturni i nacionalni identitet zajedništvom i pripadnošću skupini.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Poticati učenike na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promišljanje 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poštivanje tradicije 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prošlosti zavičaja.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Učiteljca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I.Šimurda ­­­­­­i učenici  III. r.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k-SK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Posjet </a:t>
                      </a: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muzeju Grada Našica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Tijekom </a:t>
                      </a: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školske godine 2021./2022.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ostvareno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Renovacija </a:t>
                      </a: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dvorca obitelji Pejačević u kojoj se nalazio Zavičajni muzej Našice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097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38848"/>
              </p:ext>
            </p:extLst>
          </p:nvPr>
        </p:nvGraphicFramePr>
        <p:xfrm>
          <a:off x="-71021" y="-266329"/>
          <a:ext cx="12192001" cy="71885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1405377894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2747073009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280928694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71940463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186586297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11044823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3481296823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1229909635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1821220925"/>
                  </a:ext>
                </a:extLst>
              </a:tr>
              <a:tr h="714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POSJET KAZALIŠTU / KINU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Upoznati kulturne ustanove u zavičaju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Razvijati kulturno ponašanje u kulturnim i javnim ustanovama, upoznati zanimanja  vezana uz kazalište, kazalište kao medij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Dječje kazalište Branka Mihaljevića; Kino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Urania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Učiteljice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I.Šimurda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K.Torčić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učenici I. do 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IV.razreda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5"/>
                        </a:lnSpc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5"/>
                        </a:lnSpc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Nastavni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hr-H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</a:t>
                      </a: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kolska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godina 2021./ 2022.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ostvareno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organizirano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(zbog pandemije COVID-a)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7452756"/>
                  </a:ext>
                </a:extLst>
              </a:tr>
              <a:tr h="78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ŽIVOTNI UVJETI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Istražiti životne uvjete.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Razvijati svijest o očuvanju okoliša.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Učiteljica K.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Torčić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 učenici IV. razreda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Školski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ijekom </a:t>
                      </a: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školske godine 2021./2022.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stvareno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Nije organizirano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(zbog pandemije COVID-a)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9323696"/>
                  </a:ext>
                </a:extLst>
              </a:tr>
              <a:tr h="1102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NIZINSKI KRAJEVI RH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Istražiti obilježja nizinskog kraja RH.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Promatranjem, uočavanjem, bilježenjem podataka razumjeti povezanost zemljopisnih obilježja s živim svijetom i djelatnostima.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Učiteljica K. Torčić i učenici IV. razreda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Nastavni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r-HR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ijekom </a:t>
                      </a: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školske godine 2021./2022.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</a:t>
                      </a: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ostvareno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Nije organizirano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(zbog pandemije COVID-a)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8550524"/>
                  </a:ext>
                </a:extLst>
              </a:tr>
              <a:tr h="1260916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POSJET KAZALIŠTU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pl-PL" sz="1200" b="0" i="0" dirty="0" smtClean="0">
                          <a:effectLst/>
                          <a:latin typeface="Times New Roman" panose="02020603050405020304" pitchFamily="18" charset="0"/>
                        </a:rPr>
                        <a:t>Upoznati 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kulturne ustanove u zavičaju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Razvijati kulturno ponašanje u kulturnim i javnim ustanovama,upoznati zanimanja  vezana uz kazalište,kazalište kao medij </a:t>
                      </a:r>
                      <a:endParaRPr lang="hr-HR" b="0" i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HNK  Osijek,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učitelji,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učenici od 5.do 8. razreda,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roditelji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Nastavni dan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š</a:t>
                      </a:r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kolska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godina 2021./2022.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Zbog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epidemioloških razloga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186458"/>
                  </a:ext>
                </a:extLst>
              </a:tr>
              <a:tr h="1260916">
                <a:tc>
                  <a:txBody>
                    <a:bodyPr/>
                    <a:lstStyle/>
                    <a:p>
                      <a:pPr algn="l" rtl="0" fontAlgn="base"/>
                      <a:endParaRPr lang="hr-HR" sz="1200" b="1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200" b="1" i="0" dirty="0" smtClean="0">
                          <a:effectLst/>
                          <a:latin typeface="Times New Roman" panose="02020603050405020304" pitchFamily="18" charset="0"/>
                        </a:rPr>
                        <a:t>DAN </a:t>
                      </a:r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SLOVAČKOG FILMA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nn-NO" sz="1200" b="0" i="0" dirty="0" smtClean="0">
                          <a:effectLst/>
                          <a:latin typeface="Times New Roman" panose="02020603050405020304" pitchFamily="18" charset="0"/>
                        </a:rPr>
                        <a:t>Afirmirati </a:t>
                      </a:r>
                      <a:r>
                        <a:rPr lang="nn-NO" sz="1200" b="0" i="0" dirty="0">
                          <a:effectLst/>
                          <a:latin typeface="Times New Roman" panose="02020603050405020304" pitchFamily="18" charset="0"/>
                        </a:rPr>
                        <a:t>slovački </a:t>
                      </a:r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nn-NO" sz="1200" b="0" i="0" dirty="0" smtClean="0">
                          <a:effectLst/>
                          <a:latin typeface="Times New Roman" panose="02020603050405020304" pitchFamily="18" charset="0"/>
                        </a:rPr>
                        <a:t>dječji </a:t>
                      </a:r>
                      <a:r>
                        <a:rPr lang="nn-NO" sz="1200" b="0" i="0" dirty="0">
                          <a:effectLst/>
                          <a:latin typeface="Times New Roman" panose="02020603050405020304" pitchFamily="18" charset="0"/>
                        </a:rPr>
                        <a:t>film i kulturu </a:t>
                      </a:r>
                      <a:endParaRPr lang="nn-NO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n-NO" sz="12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nn-NO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sposobnosti percepcije i prosudbe filmskog djela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Središnja knjižnica Slovaka u RH i učiteljica  Branka </a:t>
                      </a:r>
                      <a:r>
                        <a:rPr lang="hr-HR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Kandžera</a:t>
                      </a:r>
                      <a:r>
                        <a:rPr lang="hr-H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III, i </a:t>
                      </a:r>
                      <a:r>
                        <a:rPr lang="hr-HR" sz="12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IV,raz</a:t>
                      </a:r>
                      <a:r>
                        <a:rPr lang="hr-H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Gledanje kino predstave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Times New Roman" panose="02020603050405020304" pitchFamily="18" charset="0"/>
                        </a:rPr>
                        <a:t>studeni </a:t>
                      </a:r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2021. 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realizirano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2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hr-HR" sz="1200" b="0" i="0" dirty="0" smtClean="0">
                          <a:effectLst/>
                          <a:latin typeface="Calibri" panose="020F0502020204030204" pitchFamily="34" charset="0"/>
                        </a:rPr>
                        <a:t>Zbog </a:t>
                      </a:r>
                      <a:r>
                        <a:rPr lang="hr-HR" sz="1200" b="0" i="0" dirty="0">
                          <a:effectLst/>
                          <a:latin typeface="Calibri" panose="020F0502020204030204" pitchFamily="34" charset="0"/>
                        </a:rPr>
                        <a:t>epidemioloških razloga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6850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83403"/>
              </p:ext>
            </p:extLst>
          </p:nvPr>
        </p:nvGraphicFramePr>
        <p:xfrm>
          <a:off x="0" y="1"/>
          <a:ext cx="12192001" cy="65402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1405377894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2747073009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280928694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71940463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186586297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11044823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3481296823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1229909635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1821220925"/>
                  </a:ext>
                </a:extLst>
              </a:tr>
              <a:tr h="104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TRAVNJACI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Upoznati životne uvjete, biljni i životinjski svijet obližnjeg travnjaka.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Upoznavanje životnih uvjeta, živog svijeta travnjaka te razvijanje svijesti o njihovom očuvanja.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Marija Hmura, učiteljica prirode i učenici 6. razreda, Iva Pavlović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5"/>
                        </a:lnSpc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nastavni sat</a:t>
                      </a:r>
                      <a:endParaRPr lang="hr-H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svibanj 2022.</a:t>
                      </a:r>
                      <a:endParaRPr lang="hr-HR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lang="hr-HR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ostvareno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realizirano zbog promjene u GIK-u nastave prirode</a:t>
                      </a:r>
                      <a:endParaRPr lang="hr-HR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7452756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1" i="0" cap="small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1" i="0" cap="small" dirty="0">
                          <a:effectLst/>
                          <a:latin typeface="Times New Roman" panose="02020603050405020304" pitchFamily="18" charset="0"/>
                        </a:rPr>
                        <a:t>POSJET KINU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Upoznati kulturne ustanove u zavičaju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100" b="0" i="0">
                          <a:effectLst/>
                          <a:latin typeface="Times New Roman" panose="02020603050405020304" pitchFamily="18" charset="0"/>
                        </a:rPr>
                        <a:t>Kulturno ponašanje u kulturnim i javnim ustanovama,upoznati zanimanja  vezana uz kazalište i upoznati kino kao medij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Dom kulture Našice, razrednici PN,RN.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Gledanje kino predstave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100" b="0" i="0">
                          <a:effectLst/>
                          <a:latin typeface="Calibri" panose="020F0502020204030204" pitchFamily="34" charset="0"/>
                        </a:rPr>
                        <a:t>tijekom šk.god. </a:t>
                      </a:r>
                      <a:endParaRPr lang="hr-HR" b="0" i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>
                          <a:effectLst/>
                          <a:latin typeface="Calibri" panose="020F0502020204030204" pitchFamily="34" charset="0"/>
                        </a:rPr>
                        <a:t>2020.-2021.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Zbog epidemioloških razloga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323696"/>
                  </a:ext>
                </a:extLst>
              </a:tr>
              <a:tr h="925374">
                <a:tc>
                  <a:txBody>
                    <a:bodyPr/>
                    <a:lstStyle/>
                    <a:p>
                      <a:pPr algn="l" rtl="0" fontAlgn="base"/>
                      <a:endParaRPr lang="hr-HR" sz="1200" b="1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200" b="1" i="0" dirty="0" smtClean="0">
                          <a:effectLst/>
                          <a:latin typeface="Times New Roman" panose="02020603050405020304" pitchFamily="18" charset="0"/>
                        </a:rPr>
                        <a:t>DAN </a:t>
                      </a:r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SLOVAČKOG FILMA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nn-NO" sz="1200" b="0" i="0" dirty="0" smtClean="0">
                          <a:effectLst/>
                          <a:latin typeface="Times New Roman" panose="02020603050405020304" pitchFamily="18" charset="0"/>
                        </a:rPr>
                        <a:t>Afirmirati </a:t>
                      </a:r>
                      <a:r>
                        <a:rPr lang="nn-NO" sz="1200" b="0" i="0" dirty="0">
                          <a:effectLst/>
                          <a:latin typeface="Times New Roman" panose="02020603050405020304" pitchFamily="18" charset="0"/>
                        </a:rPr>
                        <a:t>slovački dječji film i kulturu </a:t>
                      </a:r>
                      <a:endParaRPr lang="nn-NO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n-NO" sz="12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nn-NO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sposobnosti percepcije i prosudbe filmskog djela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Središnja knjižnica Slovaka u RH i učiteljica  Branka </a:t>
                      </a:r>
                      <a:r>
                        <a:rPr lang="hr-HR" sz="1200" b="0" i="0" dirty="0" err="1">
                          <a:effectLst/>
                          <a:latin typeface="Times New Roman" panose="02020603050405020304" pitchFamily="18" charset="0"/>
                        </a:rPr>
                        <a:t>Kandžera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, učenici 5.-8. razreda  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Gledanje kino predstave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100" b="0" i="0">
                          <a:effectLst/>
                          <a:latin typeface="Times New Roman" panose="02020603050405020304" pitchFamily="18" charset="0"/>
                        </a:rPr>
                        <a:t>Studeni 2021. </a:t>
                      </a:r>
                      <a:endParaRPr lang="hr-HR" b="0" i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realizirano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Calibri" panose="020F0502020204030204" pitchFamily="34" charset="0"/>
                        </a:rPr>
                        <a:t>Zbog epidemioloških razloga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4147913"/>
                  </a:ext>
                </a:extLst>
              </a:tr>
              <a:tr h="1361245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POSJET KAZALIŠTU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pl-PL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pl-PL" sz="1200" b="0" i="0" dirty="0" smtClean="0">
                          <a:effectLst/>
                          <a:latin typeface="Times New Roman" panose="02020603050405020304" pitchFamily="18" charset="0"/>
                        </a:rPr>
                        <a:t>Upoznati 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kulturne ustanove u zavičaju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kulturno ponašanje u kulturnim i javnim </a:t>
                      </a:r>
                      <a:r>
                        <a:rPr lang="hr-HR" sz="1200" b="0" i="0" dirty="0" err="1">
                          <a:effectLst/>
                          <a:latin typeface="Times New Roman" panose="02020603050405020304" pitchFamily="18" charset="0"/>
                        </a:rPr>
                        <a:t>ustanovama,upoznati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 zanimanja  vezana uz </a:t>
                      </a:r>
                      <a:r>
                        <a:rPr lang="hr-HR" sz="1200" b="0" i="0" dirty="0" err="1">
                          <a:effectLst/>
                          <a:latin typeface="Times New Roman" panose="02020603050405020304" pitchFamily="18" charset="0"/>
                        </a:rPr>
                        <a:t>kazalište,kazalište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 kao medij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HNK  Osijek,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učitelji,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učenici od 5.do 8. razreda, </a:t>
                      </a:r>
                      <a:endParaRPr lang="pl-PL" b="0" i="0">
                        <a:effectLst/>
                      </a:endParaRP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roditelji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Nastavni dan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š</a:t>
                      </a:r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kolska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godina 2021./2022.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1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1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Zbog epidemioloških razloga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094674"/>
                  </a:ext>
                </a:extLst>
              </a:tr>
              <a:tr h="110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cap="small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GEOMETRIJSKA ŠKOLA STANKO BILINSKI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Poticanje darovitih učenika, obrada novih geometrijskih sadržaja te proširivanje znanja o geometriji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Razvijanje geometrijskih vještina, proširivanje sadržaja geometrije koji se uče na redovnoj nastavi 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učiteljica matematike Irena Dujmović i</a:t>
                      </a:r>
                      <a:b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učenici 7. i 8. razreda koji pohađaju dodatnu nastavu matematike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Predavanja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radionice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travanj 2022.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ostvareno</a:t>
                      </a:r>
                      <a:endParaRPr lang="hr-HR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Nije organizirano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(zbog pandemije COVID-a)</a:t>
                      </a:r>
                      <a:endParaRPr lang="hr-H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855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2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76547"/>
              </p:ext>
            </p:extLst>
          </p:nvPr>
        </p:nvGraphicFramePr>
        <p:xfrm>
          <a:off x="0" y="1"/>
          <a:ext cx="12192001" cy="6320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1405377894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2747073009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280928694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71940463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186586297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11044823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3481296823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1229909635"/>
                    </a:ext>
                  </a:extLst>
                </a:gridCol>
              </a:tblGrid>
              <a:tr h="75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1821220925"/>
                  </a:ext>
                </a:extLst>
              </a:tr>
              <a:tr h="1404671">
                <a:tc>
                  <a:txBody>
                    <a:bodyPr/>
                    <a:lstStyle/>
                    <a:p>
                      <a:pPr algn="l" rtl="0" fontAlgn="base"/>
                      <a:endParaRPr lang="hr-HR" sz="1200" b="1" i="0" cap="small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200" b="1" i="0" cap="small" dirty="0" smtClean="0">
                          <a:effectLst/>
                          <a:latin typeface="Times New Roman" panose="02020603050405020304" pitchFamily="18" charset="0"/>
                        </a:rPr>
                        <a:t>ZIMSKA </a:t>
                      </a:r>
                      <a:r>
                        <a:rPr lang="hr-HR" sz="1200" b="1" i="0" cap="small" dirty="0">
                          <a:effectLst/>
                          <a:latin typeface="Times New Roman" panose="02020603050405020304" pitchFamily="18" charset="0"/>
                        </a:rPr>
                        <a:t>ŠKOLA FIZIKE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Uključiti učenike u istraživački rad i potaći u učenicima još veći interes za fiziku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Povezivanje stečenih znanja sa dosadašnjim spoznajama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Učitelj Bojan Fuderer i učenici 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predavanja, radionice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veljača 2022.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Nije ostvareno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Nije organizirano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452756"/>
                  </a:ext>
                </a:extLst>
              </a:tr>
              <a:tr h="1305810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1" i="0" cap="small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1200" b="1" i="0" cap="small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400" b="1" i="0" cap="small" dirty="0" smtClean="0">
                          <a:effectLst/>
                          <a:latin typeface="Times New Roman" panose="02020603050405020304" pitchFamily="18" charset="0"/>
                        </a:rPr>
                        <a:t>zima </a:t>
                      </a:r>
                      <a:r>
                        <a:rPr lang="hr-HR" sz="1400" b="1" i="0" cap="small" dirty="0">
                          <a:effectLst/>
                          <a:latin typeface="Times New Roman" panose="02020603050405020304" pitchFamily="18" charset="0"/>
                        </a:rPr>
                        <a:t>u domu tehnike</a:t>
                      </a:r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4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Izvannastavni i izvanškolski radionički program tehničkih aktivnosti.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Povezivanje stečenih znanja sa dosadašnjim spoznajama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Učitelj Bojan Fuderer i učenici koji su uključeni u  TEHNIČARE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predavanja, radionice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siječanj 2022.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Nije ostvareno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Nije organizirano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323696"/>
                  </a:ext>
                </a:extLst>
              </a:tr>
              <a:tr h="883281"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400" b="1" i="0" cap="small">
                          <a:effectLst/>
                          <a:latin typeface="Times New Roman" panose="02020603050405020304" pitchFamily="18" charset="0"/>
                        </a:rPr>
                        <a:t>„Da se ne zaboravi“</a:t>
                      </a:r>
                      <a:r>
                        <a:rPr lang="hr-HR" sz="14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000" b="0" i="0">
                          <a:effectLst/>
                          <a:latin typeface="Times New Roman" panose="02020603050405020304" pitchFamily="18" charset="0"/>
                        </a:rPr>
                        <a:t>obilazak spomen – obilježja Domovinskog rata na području bivše općine Našice i Slatina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Edukacija o Domovinskom ratu na području Našica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Učenici 8. razreda,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učiteljica povijesti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Katarina Hlobik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Jednodnevni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izlet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tijekom školske godine 2021./2022.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Nije realizirano kao izlet nego kao predavanja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r>
                        <a:rPr lang="hr-HR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Epidemiološki </a:t>
                      </a:r>
                      <a:r>
                        <a:rPr lang="hr-H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razlozi </a:t>
                      </a:r>
                      <a:endParaRPr lang="hr-HR" sz="12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550524"/>
                  </a:ext>
                </a:extLst>
              </a:tr>
              <a:tr h="12030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MAŠKARE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Njegovanje narodnih običaja </a:t>
                      </a:r>
                      <a:endParaRPr lang="hr-HR" b="0" i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Sačuvati stare običaje od zaborava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Učitelji i učenici  V.-VIII.r.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Maskenbal, izbor maske, izložba 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15.2.2021. 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ostvareno 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Zbog epidemioloških razloga 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918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6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18331"/>
              </p:ext>
            </p:extLst>
          </p:nvPr>
        </p:nvGraphicFramePr>
        <p:xfrm>
          <a:off x="0" y="1"/>
          <a:ext cx="12192001" cy="62761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1405377894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2747073009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280928694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71940463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186586297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11044823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3481296823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1229909635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1821220925"/>
                  </a:ext>
                </a:extLst>
              </a:tr>
              <a:tr h="95011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JEDNODNEVNI</a:t>
                      </a:r>
                      <a:r>
                        <a:rPr lang="pl-PL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pl-PL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IZLET U SLAVONSKI BROD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Upoznavanje s likom i djelom Ivane Brlić Mažuranić. 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pozitivan stav prema čitanju kroz zanimljive događaje iz života pisca.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Učitelji i učenici I-IV. razred MŠ i PŠ i roditelji,</a:t>
                      </a:r>
                      <a:r>
                        <a:rPr lang="hr-HR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putnička agencija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1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travanj</a:t>
                      </a:r>
                      <a:r>
                        <a:rPr lang="hr-HR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2022. </a:t>
                      </a:r>
                      <a:endParaRPr lang="hr-HR" sz="11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Program nije zadovoljio naše postavljene  ishode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131968"/>
                  </a:ext>
                </a:extLst>
              </a:tr>
              <a:tr h="950118">
                <a:tc>
                  <a:txBody>
                    <a:bodyPr/>
                    <a:lstStyle/>
                    <a:p>
                      <a:pPr algn="ctr" rtl="0" fontAlgn="base"/>
                      <a:endParaRPr lang="hr-HR" sz="1200" b="1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1" i="0" dirty="0" smtClean="0">
                          <a:effectLst/>
                          <a:latin typeface="Times New Roman" panose="02020603050405020304" pitchFamily="18" charset="0"/>
                        </a:rPr>
                        <a:t>ZAGREB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GLAVNI GRAD RH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Upoznati glavni grad RH; Kulturno, povijesno, političko, zdravstveno, obrazovno, gospodarsko i prometno središte RH.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pozitivan stav prema svojoj domovini.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Učitelji i učenici I.-IV. razred MŠ i PŠ i roditelji, putnička agencija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lipanj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Odustalo se od planiranja zbog epidemiološke situacije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452756"/>
                  </a:ext>
                </a:extLst>
              </a:tr>
              <a:tr h="13685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JEDNODNEVNI</a:t>
                      </a:r>
                      <a:r>
                        <a:rPr lang="pl-PL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pl-PL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IZLET U SLAVONSKI BROD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Upoznavanje s likom i djelom Ivane Brlić Mažuranić. 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pozitivan stav prema čitanju kroz zanimljive događaje iz života pisca.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Učiteljice i učenici I-IV. razred MŠ i PŠ i roditelji,</a:t>
                      </a:r>
                      <a:r>
                        <a:rPr lang="hr-HR" sz="1200" b="0" i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putnička agencija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100" b="0" i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travanj</a:t>
                      </a:r>
                      <a:r>
                        <a:rPr lang="hr-HR" sz="1200" b="0" i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2022. </a:t>
                      </a:r>
                      <a:endParaRPr lang="hr-HR" sz="11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Program nije zadovoljio naše postavljene  ishode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323696"/>
                  </a:ext>
                </a:extLst>
              </a:tr>
              <a:tr h="1102089">
                <a:tc>
                  <a:txBody>
                    <a:bodyPr/>
                    <a:lstStyle/>
                    <a:p>
                      <a:pPr algn="ctr" rtl="0" fontAlgn="base"/>
                      <a:endParaRPr lang="hr-HR" sz="1200" b="1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1" i="0" dirty="0" smtClean="0">
                          <a:effectLst/>
                          <a:latin typeface="Times New Roman" panose="02020603050405020304" pitchFamily="18" charset="0"/>
                        </a:rPr>
                        <a:t>ZAGREB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GLAVNI GRAD RH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Upoznati glavni grad RH; Kulturno, povijesno, političko, zdrastveno, obrazovno, gospodarsko i prometno središte RH.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Razvijati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pozitivan stav prema svojoj domovini.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Učitelji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i učenici I.-IV. razred MŠ i PŠ i roditelji, putnička agencija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lipanj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100" b="0" i="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hr-HR" sz="1100" b="0" i="0" dirty="0" smtClean="0">
                          <a:effectLst/>
                          <a:latin typeface="Calibri" panose="020F0502020204030204" pitchFamily="34" charset="0"/>
                        </a:rPr>
                        <a:t>Nije </a:t>
                      </a:r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Odustalo se od planiranja zbog epidemiološke situacije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855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70854"/>
              </p:ext>
            </p:extLst>
          </p:nvPr>
        </p:nvGraphicFramePr>
        <p:xfrm>
          <a:off x="0" y="1"/>
          <a:ext cx="12192001" cy="59866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591887">
                  <a:extLst>
                    <a:ext uri="{9D8B030D-6E8A-4147-A177-3AD203B41FA5}">
                      <a16:colId xmlns:a16="http://schemas.microsoft.com/office/drawing/2014/main" xmlns="" val="1405377894"/>
                    </a:ext>
                  </a:extLst>
                </a:gridCol>
                <a:gridCol w="1581619">
                  <a:extLst>
                    <a:ext uri="{9D8B030D-6E8A-4147-A177-3AD203B41FA5}">
                      <a16:colId xmlns:a16="http://schemas.microsoft.com/office/drawing/2014/main" xmlns="" val="2747073009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xmlns="" val="1280928694"/>
                    </a:ext>
                  </a:extLst>
                </a:gridCol>
                <a:gridCol w="1581374">
                  <a:extLst>
                    <a:ext uri="{9D8B030D-6E8A-4147-A177-3AD203B41FA5}">
                      <a16:colId xmlns:a16="http://schemas.microsoft.com/office/drawing/2014/main" xmlns="" val="719404638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1186586297"/>
                    </a:ext>
                  </a:extLst>
                </a:gridCol>
                <a:gridCol w="1172583">
                  <a:extLst>
                    <a:ext uri="{9D8B030D-6E8A-4147-A177-3AD203B41FA5}">
                      <a16:colId xmlns:a16="http://schemas.microsoft.com/office/drawing/2014/main" xmlns="" val="3911044823"/>
                    </a:ext>
                  </a:extLst>
                </a:gridCol>
                <a:gridCol w="1323191">
                  <a:extLst>
                    <a:ext uri="{9D8B030D-6E8A-4147-A177-3AD203B41FA5}">
                      <a16:colId xmlns:a16="http://schemas.microsoft.com/office/drawing/2014/main" xmlns="" val="3481296823"/>
                    </a:ext>
                  </a:extLst>
                </a:gridCol>
                <a:gridCol w="1800114">
                  <a:extLst>
                    <a:ext uri="{9D8B030D-6E8A-4147-A177-3AD203B41FA5}">
                      <a16:colId xmlns:a16="http://schemas.microsoft.com/office/drawing/2014/main" xmlns="" val="1229909635"/>
                    </a:ext>
                  </a:extLst>
                </a:gridCol>
              </a:tblGrid>
              <a:tr h="79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effectLst/>
                        </a:rPr>
                        <a:t>Aktivnost,program</a:t>
                      </a:r>
                      <a:r>
                        <a:rPr lang="hr-HR" sz="1200" dirty="0">
                          <a:effectLst/>
                        </a:rPr>
                        <a:t> i /ili projekt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Ciljevi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Namjena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Nositelji i njihova odgovornost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Način realizacije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Vremenik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Ostvareno /nije ostvareno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Razlog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69" marR="32669" marT="0" marB="0" anchor="ctr"/>
                </a:tc>
                <a:extLst>
                  <a:ext uri="{0D108BD9-81ED-4DB2-BD59-A6C34878D82A}">
                    <a16:rowId xmlns:a16="http://schemas.microsoft.com/office/drawing/2014/main" xmlns="" val="1821220925"/>
                  </a:ext>
                </a:extLst>
              </a:tr>
              <a:tr h="95011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JEDNODNEVNI</a:t>
                      </a:r>
                      <a:r>
                        <a:rPr lang="pl-PL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pl-PL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IZLET U SLAVONSKI BROD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pl-PL" sz="12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Upoznavanje s likom i djelom Ivane Brlić Mažuranić.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pozitivan stav prema čitanju kroz zanimljive događaje iz života pisca.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Učiteljice i učenici I-IV. razred MŠ i roditelji,</a:t>
                      </a:r>
                      <a:r>
                        <a:rPr lang="hr-HR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putnička agencija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1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travanj</a:t>
                      </a:r>
                      <a:r>
                        <a:rPr lang="hr-HR" sz="1200" b="0" i="0" dirty="0"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hr-HR" sz="1200" b="0" i="0" dirty="0">
                          <a:effectLst/>
                          <a:latin typeface="WordVisiCarriageReturn_MSFontService"/>
                        </a:rPr>
                      </a:b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2022. </a:t>
                      </a:r>
                      <a:endParaRPr lang="hr-HR" sz="11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Nije ostvareno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Program nije zadovoljio naše postavljene  ishode 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0816023"/>
                  </a:ext>
                </a:extLst>
              </a:tr>
              <a:tr h="950118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1" i="0" dirty="0">
                          <a:effectLst/>
                          <a:latin typeface="Times New Roman" panose="02020603050405020304" pitchFamily="18" charset="0"/>
                        </a:rPr>
                        <a:t>ZAGREB GLAVNI GRAD RH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Upoznati glavni grad RH; Kulturno, povijesno, političko, </a:t>
                      </a:r>
                      <a:r>
                        <a:rPr lang="hr-HR" sz="1200" b="0" i="0" dirty="0" err="1">
                          <a:effectLst/>
                          <a:latin typeface="Times New Roman" panose="02020603050405020304" pitchFamily="18" charset="0"/>
                        </a:rPr>
                        <a:t>zdrastveno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, obrazovno, gospodarsko i prometno središte RH. </a:t>
                      </a:r>
                      <a:endParaRPr lang="hr-HR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Razvijati pozitivan stav prema svojoj domovini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Učitelji i učenici I.-IV. razred MŠ i PŠ i roditelji, putnička agencija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Jednodnevni izlet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  <a:r>
                        <a:rPr lang="hr-HR" sz="1100" b="0" i="0" dirty="0" smtClean="0">
                          <a:effectLst/>
                          <a:latin typeface="Times New Roman" panose="02020603050405020304" pitchFamily="18" charset="0"/>
                        </a:rPr>
                        <a:t>ipanj </a:t>
                      </a:r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100" b="0" i="0" dirty="0">
                          <a:effectLst/>
                          <a:latin typeface="Times New Roman" panose="02020603050405020304" pitchFamily="18" charset="0"/>
                        </a:rPr>
                        <a:t>Nije ostvareno 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b="0" i="0" dirty="0">
                        <a:effectLst/>
                      </a:endParaRPr>
                    </a:p>
                    <a:p>
                      <a:pPr algn="ctr" rtl="0" fontAlgn="base"/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Odustalo se od planiranja zbog epidemiološke situacije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452756"/>
                  </a:ext>
                </a:extLst>
              </a:tr>
              <a:tr h="13685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pl-PL" sz="1200" b="1" i="0" dirty="0">
                          <a:effectLst/>
                          <a:latin typeface="Times New Roman" panose="02020603050405020304" pitchFamily="18" charset="0"/>
                        </a:rPr>
                        <a:t>ŠKOLA U PRIRODI U SLOVAČKOJ</a:t>
                      </a:r>
                      <a:r>
                        <a:rPr lang="pl-PL" sz="12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l-PL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Upoznavanje s matičnom zemljom i usavršavanje  materinjeg slovačkog jezika.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pl-PL" sz="1200" b="0" i="0">
                          <a:effectLst/>
                          <a:latin typeface="Times New Roman" panose="02020603050405020304" pitchFamily="18" charset="0"/>
                        </a:rPr>
                        <a:t>Razvijati svijest o potrebi njegovanja materinjeg jezika i kulture. </a:t>
                      </a:r>
                      <a:endParaRPr lang="pl-PL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200" b="0" i="0">
                          <a:effectLst/>
                          <a:latin typeface="Times New Roman" panose="02020603050405020304" pitchFamily="18" charset="0"/>
                        </a:rPr>
                        <a:t>Savez Slovaka u Republici Hrvatskoj i učiteljica Branka Kandžera </a:t>
                      </a:r>
                      <a:endParaRPr lang="hr-HR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Višednevno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putovanje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školska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godina 2021./2022.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Nije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realizirano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endParaRPr lang="hr-HR" sz="1200" b="0" i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base"/>
                      <a:r>
                        <a:rPr lang="hr-HR" sz="1200" b="0" i="0" dirty="0" smtClean="0">
                          <a:effectLst/>
                          <a:latin typeface="Times New Roman" panose="02020603050405020304" pitchFamily="18" charset="0"/>
                        </a:rPr>
                        <a:t>Zbog </a:t>
                      </a:r>
                      <a:r>
                        <a:rPr lang="hr-HR" sz="1200" b="0" i="0" dirty="0">
                          <a:effectLst/>
                          <a:latin typeface="Times New Roman" panose="02020603050405020304" pitchFamily="18" charset="0"/>
                        </a:rPr>
                        <a:t>epidemiološke situacije </a:t>
                      </a:r>
                      <a:endParaRPr lang="hr-HR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32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142</TotalTime>
  <Words>900</Words>
  <Application>Microsoft Office PowerPoint</Application>
  <PresentationFormat>Prilagođeno</PresentationFormat>
  <Paragraphs>483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Izvršno</vt:lpstr>
      <vt:lpstr>REALIZACIJA KURIKULUMA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REALIZACIJA KURIKULUMA</dc:title>
  <dc:creator>Katarina Hlobik</dc:creator>
  <cp:lastModifiedBy>Marija</cp:lastModifiedBy>
  <cp:revision>13</cp:revision>
  <dcterms:created xsi:type="dcterms:W3CDTF">2020-07-01T06:32:28Z</dcterms:created>
  <dcterms:modified xsi:type="dcterms:W3CDTF">2022-06-29T08:58:09Z</dcterms:modified>
</cp:coreProperties>
</file>