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8" r:id="rId1"/>
  </p:sldMasterIdLst>
  <p:notesMasterIdLst>
    <p:notesMasterId r:id="rId57"/>
  </p:notesMasterIdLst>
  <p:sldIdLst>
    <p:sldId id="257" r:id="rId2"/>
    <p:sldId id="258" r:id="rId3"/>
    <p:sldId id="259" r:id="rId4"/>
    <p:sldId id="318" r:id="rId5"/>
    <p:sldId id="31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7" r:id="rId21"/>
    <p:sldId id="275" r:id="rId22"/>
    <p:sldId id="278" r:id="rId23"/>
    <p:sldId id="308" r:id="rId24"/>
    <p:sldId id="276" r:id="rId25"/>
    <p:sldId id="309" r:id="rId26"/>
    <p:sldId id="280" r:id="rId27"/>
    <p:sldId id="310" r:id="rId28"/>
    <p:sldId id="281" r:id="rId29"/>
    <p:sldId id="311" r:id="rId30"/>
    <p:sldId id="279" r:id="rId31"/>
    <p:sldId id="282" r:id="rId32"/>
    <p:sldId id="312" r:id="rId33"/>
    <p:sldId id="283" r:id="rId34"/>
    <p:sldId id="284" r:id="rId35"/>
    <p:sldId id="323" r:id="rId36"/>
    <p:sldId id="285" r:id="rId37"/>
    <p:sldId id="287" r:id="rId38"/>
    <p:sldId id="288" r:id="rId39"/>
    <p:sldId id="289" r:id="rId40"/>
    <p:sldId id="290" r:id="rId41"/>
    <p:sldId id="320" r:id="rId42"/>
    <p:sldId id="319" r:id="rId43"/>
    <p:sldId id="321" r:id="rId44"/>
    <p:sldId id="324" r:id="rId45"/>
    <p:sldId id="322" r:id="rId46"/>
    <p:sldId id="298" r:id="rId47"/>
    <p:sldId id="299" r:id="rId48"/>
    <p:sldId id="300" r:id="rId49"/>
    <p:sldId id="301" r:id="rId50"/>
    <p:sldId id="302" r:id="rId51"/>
    <p:sldId id="303" r:id="rId52"/>
    <p:sldId id="313" r:id="rId53"/>
    <p:sldId id="314" r:id="rId54"/>
    <p:sldId id="315" r:id="rId55"/>
    <p:sldId id="307" r:id="rId5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000" autoAdjust="0"/>
  </p:normalViewPr>
  <p:slideViewPr>
    <p:cSldViewPr snapToGrid="0">
      <p:cViewPr>
        <p:scale>
          <a:sx n="70" d="100"/>
          <a:sy n="70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Downloads\Obrazci%20O&#352;-K%20-%202020.-2021.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Korisnik\Downloads\Obrazci%20O&#352;-K%20-%202021-2022.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6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Promjene u broju učenika od 2016./2017. – 2020./2021.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674356031018022E-2"/>
          <c:y val="0.18267953547811525"/>
          <c:w val="0.80104748914392188"/>
          <c:h val="0.62621898261106501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RN</c:v>
                </c:pt>
              </c:strCache>
            </c:strRef>
          </c:tx>
          <c:spPr>
            <a:ln w="762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86</c:v>
                </c:pt>
                <c:pt idx="1">
                  <c:v>84</c:v>
                </c:pt>
                <c:pt idx="2">
                  <c:v>88</c:v>
                </c:pt>
                <c:pt idx="3">
                  <c:v>79</c:v>
                </c:pt>
                <c:pt idx="4">
                  <c:v>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010-47A2-81E9-9A7DF9AA3FB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PN</c:v>
                </c:pt>
              </c:strCache>
            </c:strRef>
          </c:tx>
          <c:spPr>
            <a:ln w="762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86</c:v>
                </c:pt>
                <c:pt idx="1">
                  <c:v>87</c:v>
                </c:pt>
                <c:pt idx="2">
                  <c:v>85</c:v>
                </c:pt>
                <c:pt idx="3">
                  <c:v>87</c:v>
                </c:pt>
                <c:pt idx="4">
                  <c:v>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010-47A2-81E9-9A7DF9AA3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35904"/>
        <c:axId val="41346176"/>
      </c:lineChart>
      <c:catAx>
        <c:axId val="43835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9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/>
                  <a:t>šk. godina</a:t>
                </a:r>
              </a:p>
            </c:rich>
          </c:tx>
          <c:layout>
            <c:manualLayout>
              <c:xMode val="edge"/>
              <c:yMode val="edge"/>
              <c:x val="0.904306201317019"/>
              <c:y val="0.836867214802569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346176"/>
        <c:crosses val="autoZero"/>
        <c:auto val="1"/>
        <c:lblAlgn val="ctr"/>
        <c:lblOffset val="100"/>
        <c:noMultiLvlLbl val="0"/>
      </c:catAx>
      <c:valAx>
        <c:axId val="41346176"/>
        <c:scaling>
          <c:orientation val="minMax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597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/>
                  <a:t>Broj učenika</a:t>
                </a:r>
              </a:p>
            </c:rich>
          </c:tx>
          <c:layout>
            <c:manualLayout>
              <c:xMode val="edge"/>
              <c:yMode val="edge"/>
              <c:x val="1.0189614148698704E-2"/>
              <c:y val="7.780668300440345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835904"/>
        <c:crosses val="autoZero"/>
        <c:crossBetween val="between"/>
      </c:valAx>
      <c:spPr>
        <a:noFill/>
        <a:ln w="25349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97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Uspjeh</a:t>
            </a:r>
            <a:r>
              <a:rPr lang="hr-HR" baseline="0" dirty="0"/>
              <a:t> PN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18697553234039E-2"/>
          <c:y val="0.17773376974908617"/>
          <c:w val="0.90325379719026022"/>
          <c:h val="0.566781469123484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'OŠK-1'!$B$52</c:f>
              <c:strCache>
                <c:ptCount val="1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'OŠK-1'!$A$53:$A$57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'OŠK-1'!$B$53:$B$57</c:f>
              <c:numCache>
                <c:formatCode>General</c:formatCode>
                <c:ptCount val="5"/>
                <c:pt idx="0">
                  <c:v>52</c:v>
                </c:pt>
                <c:pt idx="1">
                  <c:v>53</c:v>
                </c:pt>
                <c:pt idx="2">
                  <c:v>61</c:v>
                </c:pt>
                <c:pt idx="3" formatCode="0">
                  <c:v>58</c:v>
                </c:pt>
                <c:pt idx="4" formatCode="0">
                  <c:v>45.121951219512198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08-4E26-BD2B-E1FDCC7171AB}"/>
            </c:ext>
          </c:extLst>
        </c:ser>
        <c:ser>
          <c:idx val="1"/>
          <c:order val="1"/>
          <c:tx>
            <c:strRef>
              <c:f>'OŠK-1'!$C$52</c:f>
              <c:strCache>
                <c:ptCount val="1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'OŠK-1'!$A$53:$A$57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'OŠK-1'!$C$53:$C$57</c:f>
              <c:numCache>
                <c:formatCode>General</c:formatCode>
                <c:ptCount val="5"/>
                <c:pt idx="0">
                  <c:v>41</c:v>
                </c:pt>
                <c:pt idx="1">
                  <c:v>38</c:v>
                </c:pt>
                <c:pt idx="2">
                  <c:v>32</c:v>
                </c:pt>
                <c:pt idx="3" formatCode="0">
                  <c:v>47</c:v>
                </c:pt>
                <c:pt idx="4" formatCode="0">
                  <c:v>39.024390243902438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08-4E26-BD2B-E1FDCC7171AB}"/>
            </c:ext>
          </c:extLst>
        </c:ser>
        <c:ser>
          <c:idx val="2"/>
          <c:order val="2"/>
          <c:tx>
            <c:strRef>
              <c:f>'OŠK-1'!$D$52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'OŠK-1'!$A$53:$A$57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'OŠK-1'!$D$53:$D$57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6</c:v>
                </c:pt>
                <c:pt idx="3" formatCode="0">
                  <c:v>5</c:v>
                </c:pt>
                <c:pt idx="4" formatCode="0">
                  <c:v>15.853658536585366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D08-4E26-BD2B-E1FDCC7171AB}"/>
            </c:ext>
          </c:extLst>
        </c:ser>
        <c:ser>
          <c:idx val="3"/>
          <c:order val="3"/>
          <c:tx>
            <c:strRef>
              <c:f>'OŠK-1'!$E$52</c:f>
              <c:strCache>
                <c:ptCount val="1"/>
                <c:pt idx="0">
                  <c:v>dovoljan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'OŠK-1'!$A$53:$A$57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'OŠK-1'!$E$53:$E$57</c:f>
              <c:numCache>
                <c:formatCode>General</c:formatCode>
                <c:ptCount val="5"/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D08-4E26-BD2B-E1FDCC7171AB}"/>
            </c:ext>
          </c:extLst>
        </c:ser>
        <c:ser>
          <c:idx val="4"/>
          <c:order val="4"/>
          <c:tx>
            <c:strRef>
              <c:f>'OŠK-1'!$F$52</c:f>
              <c:strCache>
                <c:ptCount val="1"/>
                <c:pt idx="0">
                  <c:v>s 1 neg. ocjenom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'OŠK-1'!$A$53:$A$57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'OŠK-1'!$F$53:$F$57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08-4E26-BD2B-E1FDCC7171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693184"/>
        <c:axId val="121018560"/>
      </c:barChart>
      <c:catAx>
        <c:axId val="1216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1018560"/>
        <c:crosses val="autoZero"/>
        <c:auto val="1"/>
        <c:lblAlgn val="ctr"/>
        <c:lblOffset val="100"/>
        <c:noMultiLvlLbl val="0"/>
      </c:catAx>
      <c:valAx>
        <c:axId val="12101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% učenika</a:t>
                </a:r>
              </a:p>
            </c:rich>
          </c:tx>
          <c:layout>
            <c:manualLayout>
              <c:xMode val="edge"/>
              <c:yMode val="edge"/>
              <c:x val="1.2326570252181245E-2"/>
              <c:y val="5.857572839549129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169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</a:t>
            </a:r>
            <a:r>
              <a:rPr lang="hr-HR"/>
              <a:t>pjeh učenika RN i PN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169375213191278E-2"/>
          <c:y val="0.20212738714161982"/>
          <c:w val="0.89915033917267895"/>
          <c:h val="0.65291830848463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'OŠK-1'!$B$61</c:f>
              <c:strCache>
                <c:ptCount val="1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'OŠK-1'!$A$62:$A$66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'OŠK-1'!$B$62:$B$66</c:f>
              <c:numCache>
                <c:formatCode>General</c:formatCode>
                <c:ptCount val="5"/>
                <c:pt idx="0">
                  <c:v>64</c:v>
                </c:pt>
                <c:pt idx="1">
                  <c:v>60</c:v>
                </c:pt>
                <c:pt idx="2">
                  <c:v>68</c:v>
                </c:pt>
                <c:pt idx="3" formatCode="0">
                  <c:v>60</c:v>
                </c:pt>
                <c:pt idx="4" formatCode="0">
                  <c:v>56.050955414012741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01-4A63-BA72-8331ED24FABE}"/>
            </c:ext>
          </c:extLst>
        </c:ser>
        <c:ser>
          <c:idx val="1"/>
          <c:order val="1"/>
          <c:tx>
            <c:strRef>
              <c:f>'OŠK-1'!$C$61</c:f>
              <c:strCache>
                <c:ptCount val="1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'OŠK-1'!$A$62:$A$66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'OŠK-1'!$C$62:$C$66</c:f>
              <c:numCache>
                <c:formatCode>General</c:formatCode>
                <c:ptCount val="5"/>
                <c:pt idx="0">
                  <c:v>35</c:v>
                </c:pt>
                <c:pt idx="1">
                  <c:v>33</c:v>
                </c:pt>
                <c:pt idx="2">
                  <c:v>27</c:v>
                </c:pt>
                <c:pt idx="3" formatCode="0">
                  <c:v>36</c:v>
                </c:pt>
                <c:pt idx="4" formatCode="0">
                  <c:v>32.484076433121018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01-4A63-BA72-8331ED24FABE}"/>
            </c:ext>
          </c:extLst>
        </c:ser>
        <c:ser>
          <c:idx val="2"/>
          <c:order val="2"/>
          <c:tx>
            <c:strRef>
              <c:f>'OŠK-1'!$D$61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'OŠK-1'!$A$62:$A$66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'OŠK-1'!$D$62:$D$66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5</c:v>
                </c:pt>
                <c:pt idx="3" formatCode="0">
                  <c:v>4</c:v>
                </c:pt>
                <c:pt idx="4" formatCode="0">
                  <c:v>11.464968152866243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01-4A63-BA72-8331ED24FABE}"/>
            </c:ext>
          </c:extLst>
        </c:ser>
        <c:ser>
          <c:idx val="3"/>
          <c:order val="3"/>
          <c:tx>
            <c:strRef>
              <c:f>'OŠK-1'!$E$61</c:f>
              <c:strCache>
                <c:ptCount val="1"/>
                <c:pt idx="0">
                  <c:v>dovoljan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'OŠK-1'!$A$62:$A$66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'OŠK-1'!$E$62:$E$66</c:f>
              <c:numCache>
                <c:formatCode>General</c:formatCode>
                <c:ptCount val="5"/>
                <c:pt idx="2">
                  <c:v>1</c:v>
                </c:pt>
                <c:pt idx="4" formatCode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01-4A63-BA72-8331ED24FABE}"/>
            </c:ext>
          </c:extLst>
        </c:ser>
        <c:ser>
          <c:idx val="4"/>
          <c:order val="4"/>
          <c:tx>
            <c:strRef>
              <c:f>'OŠK-1'!$F$61</c:f>
              <c:strCache>
                <c:ptCount val="1"/>
                <c:pt idx="0">
                  <c:v>s 1 neg. ocjenom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'OŠK-1'!$A$62:$A$66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'OŠK-1'!$F$62:$F$66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401-4A63-BA72-8331ED24FA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425920"/>
        <c:axId val="121504896"/>
      </c:barChart>
      <c:catAx>
        <c:axId val="12142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1504896"/>
        <c:crosses val="autoZero"/>
        <c:auto val="1"/>
        <c:lblAlgn val="ctr"/>
        <c:lblOffset val="100"/>
        <c:noMultiLvlLbl val="0"/>
      </c:catAx>
      <c:valAx>
        <c:axId val="12150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%</a:t>
                </a:r>
                <a:r>
                  <a:rPr lang="hr-HR" baseline="0" dirty="0"/>
                  <a:t> učenika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1.2680285614129741E-2"/>
              <c:y val="4.669178129952732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1425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98746827582"/>
          <c:y val="0.11739152556484415"/>
          <c:w val="0.88293285214348205"/>
          <c:h val="0.61865523615989249"/>
        </c:manualLayout>
      </c:layout>
      <c:lineChart>
        <c:grouping val="standard"/>
        <c:varyColors val="0"/>
        <c:ser>
          <c:idx val="0"/>
          <c:order val="0"/>
          <c:tx>
            <c:strRef>
              <c:f>'OŠK-1'!$A$72</c:f>
              <c:strCache>
                <c:ptCount val="1"/>
                <c:pt idx="0">
                  <c:v>I.-IV.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'OŠK-1'!$B$71:$F$71</c:f>
              <c:strCache>
                <c:ptCount val="5"/>
                <c:pt idx="0">
                  <c:v>2017. / 2018.</c:v>
                </c:pt>
                <c:pt idx="1">
                  <c:v>2018. / 2019.</c:v>
                </c:pt>
                <c:pt idx="2">
                  <c:v>2019. / 2020.</c:v>
                </c:pt>
                <c:pt idx="3">
                  <c:v>2020./2021.</c:v>
                </c:pt>
                <c:pt idx="4">
                  <c:v>2021./2022. </c:v>
                </c:pt>
              </c:strCache>
            </c:strRef>
          </c:cat>
          <c:val>
            <c:numRef>
              <c:f>'OŠK-1'!$B$72:$F$72</c:f>
              <c:numCache>
                <c:formatCode>General</c:formatCode>
                <c:ptCount val="5"/>
                <c:pt idx="0">
                  <c:v>4.71</c:v>
                </c:pt>
                <c:pt idx="1">
                  <c:v>4.5599999999999996</c:v>
                </c:pt>
                <c:pt idx="2">
                  <c:v>4.67</c:v>
                </c:pt>
                <c:pt idx="3">
                  <c:v>4.66</c:v>
                </c:pt>
                <c:pt idx="4">
                  <c:v>4.6100000000000003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E10-46A1-9BDC-78CBAEC24BD1}"/>
            </c:ext>
          </c:extLst>
        </c:ser>
        <c:ser>
          <c:idx val="1"/>
          <c:order val="1"/>
          <c:tx>
            <c:strRef>
              <c:f>'OŠK-1'!$A$73</c:f>
              <c:strCache>
                <c:ptCount val="1"/>
                <c:pt idx="0">
                  <c:v>V.-VIII.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'OŠK-1'!$B$71:$F$71</c:f>
              <c:strCache>
                <c:ptCount val="5"/>
                <c:pt idx="0">
                  <c:v>2017. / 2018.</c:v>
                </c:pt>
                <c:pt idx="1">
                  <c:v>2018. / 2019.</c:v>
                </c:pt>
                <c:pt idx="2">
                  <c:v>2019. / 2020.</c:v>
                </c:pt>
                <c:pt idx="3">
                  <c:v>2020./2021.</c:v>
                </c:pt>
                <c:pt idx="4">
                  <c:v>2021./2022. </c:v>
                </c:pt>
              </c:strCache>
            </c:strRef>
          </c:cat>
          <c:val>
            <c:numRef>
              <c:f>'OŠK-1'!$B$73:$F$73</c:f>
              <c:numCache>
                <c:formatCode>General</c:formatCode>
                <c:ptCount val="5"/>
                <c:pt idx="0">
                  <c:v>4.28</c:v>
                </c:pt>
                <c:pt idx="1">
                  <c:v>4.4400000000000004</c:v>
                </c:pt>
                <c:pt idx="2">
                  <c:v>4.51</c:v>
                </c:pt>
                <c:pt idx="3">
                  <c:v>4.4800000000000004</c:v>
                </c:pt>
                <c:pt idx="4">
                  <c:v>4.29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E10-46A1-9BDC-78CBAEC24BD1}"/>
            </c:ext>
          </c:extLst>
        </c:ser>
        <c:ser>
          <c:idx val="2"/>
          <c:order val="2"/>
          <c:tx>
            <c:strRef>
              <c:f>'OŠK-1'!$A$74</c:f>
              <c:strCache>
                <c:ptCount val="1"/>
                <c:pt idx="0">
                  <c:v>I.-VIII.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'OŠK-1'!$B$71:$F$71</c:f>
              <c:strCache>
                <c:ptCount val="5"/>
                <c:pt idx="0">
                  <c:v>2017. / 2018.</c:v>
                </c:pt>
                <c:pt idx="1">
                  <c:v>2018. / 2019.</c:v>
                </c:pt>
                <c:pt idx="2">
                  <c:v>2019. / 2020.</c:v>
                </c:pt>
                <c:pt idx="3">
                  <c:v>2020./2021.</c:v>
                </c:pt>
                <c:pt idx="4">
                  <c:v>2021./2022. </c:v>
                </c:pt>
              </c:strCache>
            </c:strRef>
          </c:cat>
          <c:val>
            <c:numRef>
              <c:f>'OŠK-1'!$B$74:$F$74</c:f>
              <c:numCache>
                <c:formatCode>General</c:formatCode>
                <c:ptCount val="5"/>
                <c:pt idx="0">
                  <c:v>4.58</c:v>
                </c:pt>
                <c:pt idx="1">
                  <c:v>4.5</c:v>
                </c:pt>
                <c:pt idx="2">
                  <c:v>4.6100000000000003</c:v>
                </c:pt>
                <c:pt idx="3">
                  <c:v>4.57</c:v>
                </c:pt>
                <c:pt idx="4">
                  <c:v>4.45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E10-46A1-9BDC-78CBAEC24BD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587840"/>
        <c:axId val="121507776"/>
      </c:lineChart>
      <c:catAx>
        <c:axId val="395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1507776"/>
        <c:crosses val="autoZero"/>
        <c:auto val="1"/>
        <c:lblAlgn val="ctr"/>
        <c:lblOffset val="100"/>
        <c:noMultiLvlLbl val="0"/>
      </c:catAx>
      <c:valAx>
        <c:axId val="12150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Srednja ocjena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4.28623505395158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5878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</c:dTable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>
        <c:manualLayout>
          <c:layoutTarget val="inner"/>
          <c:xMode val="edge"/>
          <c:yMode val="edge"/>
          <c:x val="6.9840435735074868E-2"/>
          <c:y val="0.16137795117509623"/>
          <c:w val="0.92063024681474559"/>
          <c:h val="0.478215522224171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'OŠK-1'!$A$79</c:f>
              <c:strCache>
                <c:ptCount val="1"/>
                <c:pt idx="0">
                  <c:v>IR/uč.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'OŠK-1'!$B$77:$Q$78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V.</c:v>
                  </c:pt>
                  <c:pt idx="13">
                    <c:v>VI.</c:v>
                  </c:pt>
                  <c:pt idx="14">
                    <c:v>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 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'OŠK-1'!$B$79:$Q$79</c:f>
              <c:numCache>
                <c:formatCode>0.0</c:formatCode>
                <c:ptCount val="16"/>
                <c:pt idx="0">
                  <c:v>4</c:v>
                </c:pt>
                <c:pt idx="1">
                  <c:v>3</c:v>
                </c:pt>
                <c:pt idx="2">
                  <c:v>2.2999999999999998</c:v>
                </c:pt>
                <c:pt idx="3">
                  <c:v>3.4</c:v>
                </c:pt>
                <c:pt idx="4">
                  <c:v>4</c:v>
                </c:pt>
                <c:pt idx="5">
                  <c:v>2</c:v>
                </c:pt>
                <c:pt idx="6">
                  <c:v>3.4</c:v>
                </c:pt>
                <c:pt idx="7">
                  <c:v>2.2999999999999998</c:v>
                </c:pt>
                <c:pt idx="8">
                  <c:v>1.8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2.2999999999999998</c:v>
                </c:pt>
                <c:pt idx="13">
                  <c:v>2.5</c:v>
                </c:pt>
                <c:pt idx="14">
                  <c:v>2.2000000000000002</c:v>
                </c:pt>
                <c:pt idx="15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A9-4FFE-A0A5-520E8FF4F3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823360"/>
        <c:axId val="121510656"/>
      </c:barChart>
      <c:catAx>
        <c:axId val="3982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1510656"/>
        <c:crosses val="autoZero"/>
        <c:auto val="1"/>
        <c:lblAlgn val="ctr"/>
        <c:lblOffset val="100"/>
        <c:noMultiLvlLbl val="0"/>
      </c:catAx>
      <c:valAx>
        <c:axId val="12151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IR / uč.</a:t>
                </a:r>
              </a:p>
            </c:rich>
          </c:tx>
          <c:layout>
            <c:manualLayout>
              <c:xMode val="edge"/>
              <c:yMode val="edge"/>
              <c:x val="2.3548636788885639E-3"/>
              <c:y val="2.215871726376606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982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849196457321515E-2"/>
          <c:y val="0.13856705153473464"/>
          <c:w val="0.90278274707340522"/>
          <c:h val="0.56959589442607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- 2'!$AD$15</c:f>
              <c:strCache>
                <c:ptCount val="1"/>
                <c:pt idx="0">
                  <c:v>opravdano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- 2'!$AB$16:$AC$31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- 2'!$AD$16:$AD$31</c:f>
              <c:numCache>
                <c:formatCode>0</c:formatCode>
                <c:ptCount val="16"/>
                <c:pt idx="0">
                  <c:v>54.375</c:v>
                </c:pt>
                <c:pt idx="1">
                  <c:v>35.6</c:v>
                </c:pt>
                <c:pt idx="2">
                  <c:v>48.8125</c:v>
                </c:pt>
                <c:pt idx="3">
                  <c:v>72.166666666666671</c:v>
                </c:pt>
                <c:pt idx="4">
                  <c:v>60.25</c:v>
                </c:pt>
                <c:pt idx="5">
                  <c:v>13</c:v>
                </c:pt>
                <c:pt idx="6">
                  <c:v>61.428571428571431</c:v>
                </c:pt>
                <c:pt idx="7">
                  <c:v>63.833333333333336</c:v>
                </c:pt>
                <c:pt idx="8">
                  <c:v>62.4</c:v>
                </c:pt>
                <c:pt idx="9">
                  <c:v>49.5</c:v>
                </c:pt>
                <c:pt idx="10">
                  <c:v>67</c:v>
                </c:pt>
                <c:pt idx="11">
                  <c:v>27</c:v>
                </c:pt>
                <c:pt idx="12">
                  <c:v>52.5</c:v>
                </c:pt>
                <c:pt idx="13">
                  <c:v>60.954545454545453</c:v>
                </c:pt>
                <c:pt idx="14">
                  <c:v>53</c:v>
                </c:pt>
                <c:pt idx="15">
                  <c:v>85.111111111111114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49-4B16-8B37-E2FC74738C48}"/>
            </c:ext>
          </c:extLst>
        </c:ser>
        <c:ser>
          <c:idx val="1"/>
          <c:order val="1"/>
          <c:tx>
            <c:strRef>
              <c:f>'OŠK - 2'!$AE$15</c:f>
              <c:strCache>
                <c:ptCount val="1"/>
                <c:pt idx="0">
                  <c:v>neopravdano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- 2'!$AB$16:$AC$31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- 2'!$AE$16:$AE$31</c:f>
              <c:numCache>
                <c:formatCode>General</c:formatCode>
                <c:ptCount val="16"/>
                <c:pt idx="14" formatCode="0.0">
                  <c:v>9.0909090909090912E-2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49-4B16-8B37-E2FC74738C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010240"/>
        <c:axId val="74958528"/>
      </c:barChart>
      <c:catAx>
        <c:axId val="4001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4958528"/>
        <c:crosses val="autoZero"/>
        <c:auto val="1"/>
        <c:lblAlgn val="ctr"/>
        <c:lblOffset val="100"/>
        <c:noMultiLvlLbl val="0"/>
      </c:catAx>
      <c:valAx>
        <c:axId val="7495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</a:t>
                </a:r>
                <a:r>
                  <a:rPr lang="hr-HR" baseline="0" dirty="0"/>
                  <a:t> sati / </a:t>
                </a:r>
                <a:r>
                  <a:rPr lang="hr-HR" baseline="0" dirty="0" err="1"/>
                  <a:t>uč</a:t>
                </a:r>
                <a:r>
                  <a:rPr lang="hr-HR" baseline="0" dirty="0"/>
                  <a:t>.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1.0937500747587267E-2"/>
              <c:y val="2.963393695775333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01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Broj izostanaka po učeniku tijekom godina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3480459832647939E-2"/>
          <c:y val="0.2330099196140123"/>
          <c:w val="0.88901294119041752"/>
          <c:h val="0.63441066135556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- 2'!$AE$36</c:f>
              <c:strCache>
                <c:ptCount val="1"/>
                <c:pt idx="0">
                  <c:v>Opravdani sati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- 2'!$AD$37:$AD$41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 - 2'!$AE$37:$AE$41</c:f>
              <c:numCache>
                <c:formatCode>General</c:formatCode>
                <c:ptCount val="5"/>
                <c:pt idx="0">
                  <c:v>45.9</c:v>
                </c:pt>
                <c:pt idx="1">
                  <c:v>66.5</c:v>
                </c:pt>
                <c:pt idx="2">
                  <c:v>44.2</c:v>
                </c:pt>
                <c:pt idx="3">
                  <c:v>49.1</c:v>
                </c:pt>
                <c:pt idx="4">
                  <c:v>58.3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CB-4981-99A4-7F59B698B052}"/>
            </c:ext>
          </c:extLst>
        </c:ser>
        <c:ser>
          <c:idx val="1"/>
          <c:order val="1"/>
          <c:tx>
            <c:strRef>
              <c:f>'OŠK - 2'!$AF$36</c:f>
              <c:strCache>
                <c:ptCount val="1"/>
                <c:pt idx="0">
                  <c:v>Neopravdani sati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- 2'!$AD$37:$AD$41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 - 2'!$AF$37:$AF$41</c:f>
              <c:numCache>
                <c:formatCode>General</c:formatCode>
                <c:ptCount val="5"/>
                <c:pt idx="3">
                  <c:v>0.06</c:v>
                </c:pt>
                <c:pt idx="4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CB-4981-99A4-7F59B698B0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013312"/>
        <c:axId val="74961408"/>
      </c:barChart>
      <c:catAx>
        <c:axId val="4001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4961408"/>
        <c:crosses val="autoZero"/>
        <c:auto val="1"/>
        <c:lblAlgn val="ctr"/>
        <c:lblOffset val="100"/>
        <c:noMultiLvlLbl val="0"/>
      </c:catAx>
      <c:valAx>
        <c:axId val="7496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</a:t>
                </a:r>
                <a:r>
                  <a:rPr lang="hr-HR" baseline="0" dirty="0"/>
                  <a:t> izostanaka/</a:t>
                </a:r>
                <a:r>
                  <a:rPr lang="hr-HR" baseline="0" dirty="0" err="1"/>
                  <a:t>uč</a:t>
                </a:r>
                <a:r>
                  <a:rPr lang="hr-HR" baseline="0" dirty="0"/>
                  <a:t>.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1.2838172583085354E-2"/>
              <c:y val="4.1010173227877311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01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Opravdani sati</a:t>
            </a:r>
            <a:r>
              <a:rPr lang="hr-HR"/>
              <a:t> u proteklih 5 godina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571617374518904"/>
          <c:y val="0.2053802587070363"/>
          <c:w val="0.86142296375584337"/>
          <c:h val="0.68472143515894968"/>
        </c:manualLayout>
      </c:layout>
      <c:lineChart>
        <c:grouping val="standard"/>
        <c:varyColors val="0"/>
        <c:ser>
          <c:idx val="0"/>
          <c:order val="0"/>
          <c:tx>
            <c:strRef>
              <c:f>'OŠK - 2'!$D$43</c:f>
              <c:strCache>
                <c:ptCount val="1"/>
                <c:pt idx="0">
                  <c:v>Opravdani sati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- 2'!$C$44:$C$48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 - 2'!$D$44:$D$48</c:f>
              <c:numCache>
                <c:formatCode>General</c:formatCode>
                <c:ptCount val="5"/>
                <c:pt idx="0">
                  <c:v>7888</c:v>
                </c:pt>
                <c:pt idx="1">
                  <c:v>11378</c:v>
                </c:pt>
                <c:pt idx="2">
                  <c:v>7644</c:v>
                </c:pt>
                <c:pt idx="3">
                  <c:v>8162</c:v>
                </c:pt>
                <c:pt idx="4">
                  <c:v>9233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F1-4544-87D3-EE1A5CB2A50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118272"/>
        <c:axId val="74964288"/>
      </c:lineChart>
      <c:catAx>
        <c:axId val="4011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4964288"/>
        <c:crosses val="autoZero"/>
        <c:auto val="1"/>
        <c:lblAlgn val="ctr"/>
        <c:lblOffset val="100"/>
        <c:noMultiLvlLbl val="0"/>
      </c:catAx>
      <c:valAx>
        <c:axId val="7496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 opravdanih izostanaka</a:t>
                </a:r>
              </a:p>
            </c:rich>
          </c:tx>
          <c:layout>
            <c:manualLayout>
              <c:xMode val="edge"/>
              <c:yMode val="edge"/>
              <c:x val="1.1691693180879792E-2"/>
              <c:y val="3.893026592949924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11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Ukupan broj izostanaka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25222512873664"/>
          <c:y val="0.14400984004417439"/>
          <c:w val="0.8280185249165064"/>
          <c:h val="0.648621368810983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- 2'!$H$43</c:f>
              <c:strCache>
                <c:ptCount val="1"/>
                <c:pt idx="0">
                  <c:v>I.-IV.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- 2'!$I$42:$J$42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- 2'!$I$43:$J$43</c:f>
              <c:numCache>
                <c:formatCode>General</c:formatCode>
                <c:ptCount val="2"/>
                <c:pt idx="0">
                  <c:v>4144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36-4BD7-953A-65E23542485C}"/>
            </c:ext>
          </c:extLst>
        </c:ser>
        <c:ser>
          <c:idx val="1"/>
          <c:order val="1"/>
          <c:tx>
            <c:strRef>
              <c:f>'OŠK - 2'!$H$44</c:f>
              <c:strCache>
                <c:ptCount val="1"/>
                <c:pt idx="0">
                  <c:v>V.-VIII.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- 2'!$I$42:$J$42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- 2'!$I$44:$J$44</c:f>
              <c:numCache>
                <c:formatCode>General</c:formatCode>
                <c:ptCount val="2"/>
                <c:pt idx="0">
                  <c:v>5089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36-4BD7-953A-65E23542485C}"/>
            </c:ext>
          </c:extLst>
        </c:ser>
        <c:ser>
          <c:idx val="2"/>
          <c:order val="2"/>
          <c:tx>
            <c:strRef>
              <c:f>'OŠK - 2'!$H$45</c:f>
              <c:strCache>
                <c:ptCount val="1"/>
                <c:pt idx="0">
                  <c:v>I. - VIII.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- 2'!$I$42:$J$42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- 2'!$I$45:$J$45</c:f>
              <c:numCache>
                <c:formatCode>General</c:formatCode>
                <c:ptCount val="2"/>
                <c:pt idx="0">
                  <c:v>9235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36-4BD7-953A-65E2354248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337920"/>
        <c:axId val="119720192"/>
      </c:barChart>
      <c:catAx>
        <c:axId val="40337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720192"/>
        <c:crosses val="autoZero"/>
        <c:auto val="1"/>
        <c:lblAlgn val="ctr"/>
        <c:lblOffset val="100"/>
        <c:noMultiLvlLbl val="0"/>
      </c:catAx>
      <c:valAx>
        <c:axId val="11972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Broj sati</a:t>
                </a:r>
              </a:p>
            </c:rich>
          </c:tx>
          <c:layout>
            <c:manualLayout>
              <c:xMode val="edge"/>
              <c:yMode val="edge"/>
              <c:x val="4.1787999934192126E-2"/>
              <c:y val="6.305734404207889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33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sr-Latn-R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Broj</a:t>
            </a:r>
            <a:r>
              <a:rPr lang="hr-HR" baseline="0" dirty="0"/>
              <a:t> i</a:t>
            </a:r>
            <a:r>
              <a:rPr lang="hr-HR" dirty="0"/>
              <a:t>zostanaka</a:t>
            </a:r>
            <a:r>
              <a:rPr lang="hr-HR" baseline="0" dirty="0"/>
              <a:t> po učeniku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158092849287255"/>
          <c:y val="0.1717548409424311"/>
          <c:w val="0.8237775596436594"/>
          <c:h val="0.62204465272733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- 2'!$M$43</c:f>
              <c:strCache>
                <c:ptCount val="1"/>
                <c:pt idx="0">
                  <c:v>I.-IV.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- 2'!$N$42:$O$42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- 2'!$N$43:$O$43</c:f>
              <c:numCache>
                <c:formatCode>0</c:formatCode>
                <c:ptCount val="2"/>
                <c:pt idx="0">
                  <c:v>55.25333333333333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2D-4037-BAC4-AF23D4141DBA}"/>
            </c:ext>
          </c:extLst>
        </c:ser>
        <c:ser>
          <c:idx val="1"/>
          <c:order val="1"/>
          <c:tx>
            <c:strRef>
              <c:f>'OŠK - 2'!$M$44</c:f>
              <c:strCache>
                <c:ptCount val="1"/>
                <c:pt idx="0">
                  <c:v>V.-VIII.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- 2'!$N$42:$O$42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- 2'!$N$44:$O$44</c:f>
              <c:numCache>
                <c:formatCode>0.00</c:formatCode>
                <c:ptCount val="2"/>
                <c:pt idx="0" formatCode="0">
                  <c:v>62.060975609756099</c:v>
                </c:pt>
                <c:pt idx="1">
                  <c:v>2.4390243902439025E-2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2D-4037-BAC4-AF23D4141DBA}"/>
            </c:ext>
          </c:extLst>
        </c:ser>
        <c:ser>
          <c:idx val="2"/>
          <c:order val="2"/>
          <c:tx>
            <c:strRef>
              <c:f>'OŠK - 2'!$M$45</c:f>
              <c:strCache>
                <c:ptCount val="1"/>
                <c:pt idx="0">
                  <c:v>I. - VIII.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- 2'!$N$42:$O$42</c:f>
              <c:strCache>
                <c:ptCount val="2"/>
                <c:pt idx="0">
                  <c:v>Opravdani sati</c:v>
                </c:pt>
                <c:pt idx="1">
                  <c:v>Neopravdani sati</c:v>
                </c:pt>
              </c:strCache>
            </c:strRef>
          </c:cat>
          <c:val>
            <c:numRef>
              <c:f>'OŠK - 2'!$N$45:$O$45</c:f>
              <c:numCache>
                <c:formatCode>0.00</c:formatCode>
                <c:ptCount val="2"/>
                <c:pt idx="0" formatCode="0">
                  <c:v>58.808917197452232</c:v>
                </c:pt>
                <c:pt idx="1">
                  <c:v>1.2738853503184714E-2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2D-4037-BAC4-AF23D4141D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339456"/>
        <c:axId val="119721920"/>
      </c:barChart>
      <c:catAx>
        <c:axId val="4033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721920"/>
        <c:crosses val="autoZero"/>
        <c:auto val="1"/>
        <c:lblAlgn val="ctr"/>
        <c:lblOffset val="100"/>
        <c:noMultiLvlLbl val="0"/>
      </c:catAx>
      <c:valAx>
        <c:axId val="1197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 sati/</a:t>
                </a:r>
                <a:r>
                  <a:rPr lang="hr-HR" dirty="0" err="1"/>
                  <a:t>uč</a:t>
                </a:r>
                <a:r>
                  <a:rPr lang="hr-HR" dirty="0"/>
                  <a:t>.</a:t>
                </a:r>
              </a:p>
            </c:rich>
          </c:tx>
          <c:layout>
            <c:manualLayout>
              <c:xMode val="edge"/>
              <c:yMode val="edge"/>
              <c:x val="3.8082336516268779E-2"/>
              <c:y val="2.7370929326483912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33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68803691117695E-2"/>
          <c:y val="0.16748848644697634"/>
          <c:w val="0.89800500080510448"/>
          <c:h val="0.538580548868068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- 2'!$C$57</c:f>
              <c:strCache>
                <c:ptCount val="1"/>
                <c:pt idx="0">
                  <c:v>Pohvale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- 2'!$B$59:$B$63</c:f>
              <c:strCache>
                <c:ptCount val="5"/>
                <c:pt idx="0">
                  <c:v>2017./2018.</c:v>
                </c:pt>
                <c:pt idx="1">
                  <c:v>2018./2019. 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 - 2'!$C$59:$C$63</c:f>
              <c:numCache>
                <c:formatCode>General</c:formatCode>
                <c:ptCount val="5"/>
                <c:pt idx="0">
                  <c:v>107</c:v>
                </c:pt>
                <c:pt idx="1">
                  <c:v>101</c:v>
                </c:pt>
                <c:pt idx="2">
                  <c:v>113</c:v>
                </c:pt>
                <c:pt idx="3">
                  <c:v>101</c:v>
                </c:pt>
                <c:pt idx="4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D8-4EF5-B80A-9B865529AE1D}"/>
            </c:ext>
          </c:extLst>
        </c:ser>
        <c:ser>
          <c:idx val="1"/>
          <c:order val="1"/>
          <c:tx>
            <c:strRef>
              <c:f>'OŠK - 2'!$D$57</c:f>
              <c:strCache>
                <c:ptCount val="1"/>
                <c:pt idx="0">
                  <c:v>Nagrade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- 2'!$B$59:$B$63</c:f>
              <c:strCache>
                <c:ptCount val="5"/>
                <c:pt idx="0">
                  <c:v>2017./2018.</c:v>
                </c:pt>
                <c:pt idx="1">
                  <c:v>2018./2019. 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 - 2'!$D$59:$D$63</c:f>
              <c:numCache>
                <c:formatCode>General</c:formatCode>
                <c:ptCount val="5"/>
                <c:pt idx="0">
                  <c:v>36</c:v>
                </c:pt>
                <c:pt idx="1">
                  <c:v>26</c:v>
                </c:pt>
                <c:pt idx="2">
                  <c:v>2</c:v>
                </c:pt>
                <c:pt idx="3">
                  <c:v>21</c:v>
                </c:pt>
                <c:pt idx="4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D8-4EF5-B80A-9B865529AE1D}"/>
            </c:ext>
          </c:extLst>
        </c:ser>
        <c:ser>
          <c:idx val="2"/>
          <c:order val="2"/>
          <c:tx>
            <c:strRef>
              <c:f>'OŠK - 2'!$E$57</c:f>
              <c:strCache>
                <c:ptCount val="1"/>
                <c:pt idx="0">
                  <c:v>Kazne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- 2'!$B$59:$B$63</c:f>
              <c:strCache>
                <c:ptCount val="5"/>
                <c:pt idx="0">
                  <c:v>2017./2018.</c:v>
                </c:pt>
                <c:pt idx="1">
                  <c:v>2018./2019. 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 - 2'!$E$59:$E$63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D8-4EF5-B80A-9B865529AE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580608"/>
        <c:axId val="119724800"/>
      </c:barChart>
      <c:catAx>
        <c:axId val="405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724800"/>
        <c:crosses val="autoZero"/>
        <c:auto val="1"/>
        <c:lblAlgn val="ctr"/>
        <c:lblOffset val="100"/>
        <c:noMultiLvlLbl val="0"/>
      </c:catAx>
      <c:valAx>
        <c:axId val="11972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 učenika</a:t>
                </a:r>
              </a:p>
            </c:rich>
          </c:tx>
          <c:layout>
            <c:manualLayout>
              <c:xMode val="edge"/>
              <c:yMode val="edge"/>
              <c:x val="1.9383557096404196E-2"/>
              <c:y val="3.376382009721991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58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3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Kretanje  </a:t>
            </a:r>
            <a:r>
              <a:rPr lang="en-US" dirty="0" err="1"/>
              <a:t>ukup</a:t>
            </a:r>
            <a:r>
              <a:rPr lang="hr-HR" dirty="0" err="1"/>
              <a:t>nog</a:t>
            </a:r>
            <a:r>
              <a:rPr lang="en-US" dirty="0"/>
              <a:t> </a:t>
            </a:r>
            <a:r>
              <a:rPr lang="hr-HR" dirty="0"/>
              <a:t> </a:t>
            </a:r>
            <a:r>
              <a:rPr lang="en-US" dirty="0" err="1"/>
              <a:t>broj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hr-HR" dirty="0"/>
              <a:t> </a:t>
            </a:r>
            <a:r>
              <a:rPr lang="en-US" dirty="0" err="1"/>
              <a:t>učenika</a:t>
            </a:r>
            <a:endParaRPr lang="en-US" dirty="0"/>
          </a:p>
        </c:rich>
      </c:tx>
      <c:layout/>
      <c:overlay val="0"/>
      <c:spPr>
        <a:noFill/>
        <a:ln w="2535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721460193775699E-2"/>
          <c:y val="0.20693852742091448"/>
          <c:w val="0.87524019249921026"/>
          <c:h val="0.58160906202514162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ukupan broj učenika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35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1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172</c:v>
                </c:pt>
                <c:pt idx="1">
                  <c:v>171</c:v>
                </c:pt>
                <c:pt idx="2">
                  <c:v>173</c:v>
                </c:pt>
                <c:pt idx="3">
                  <c:v>166</c:v>
                </c:pt>
                <c:pt idx="4">
                  <c:v>157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CC2-4D74-B223-2B760D661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36416"/>
        <c:axId val="41351360"/>
      </c:lineChart>
      <c:catAx>
        <c:axId val="4383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81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9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351360"/>
        <c:crosses val="autoZero"/>
        <c:auto val="1"/>
        <c:lblAlgn val="ctr"/>
        <c:lblOffset val="100"/>
        <c:noMultiLvlLbl val="0"/>
      </c:catAx>
      <c:valAx>
        <c:axId val="41351360"/>
        <c:scaling>
          <c:orientation val="minMax"/>
        </c:scaling>
        <c:delete val="0"/>
        <c:axPos val="l"/>
        <c:majorGridlines>
          <c:spPr>
            <a:ln w="9481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322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/>
                  <a:t>Broj učenika</a:t>
                </a:r>
              </a:p>
            </c:rich>
          </c:tx>
          <c:layout>
            <c:manualLayout>
              <c:xMode val="edge"/>
              <c:yMode val="edge"/>
              <c:x val="7.6467479834571427E-3"/>
              <c:y val="6.0374591333977989E-2"/>
            </c:manualLayout>
          </c:layout>
          <c:overlay val="0"/>
          <c:spPr>
            <a:noFill/>
            <a:ln w="2535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ln w="633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836416"/>
        <c:crosses val="autoZero"/>
        <c:crossBetween val="between"/>
      </c:valAx>
      <c:spPr>
        <a:noFill/>
        <a:ln w="25350">
          <a:noFill/>
        </a:ln>
      </c:spPr>
    </c:plotArea>
    <c:legend>
      <c:legendPos val="b"/>
      <c:layout/>
      <c:overlay val="0"/>
      <c:spPr>
        <a:noFill/>
        <a:ln w="2535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2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3097263187461E-2"/>
          <c:y val="0.16487110951721873"/>
          <c:w val="0.91186341293355055"/>
          <c:h val="0.64587197432837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- 2'!$C$68</c:f>
              <c:strCache>
                <c:ptCount val="1"/>
                <c:pt idx="0">
                  <c:v>Povale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- 2'!$B$69:$B$73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 - 2'!$C$69:$C$73</c:f>
              <c:numCache>
                <c:formatCode>General</c:formatCode>
                <c:ptCount val="5"/>
                <c:pt idx="0">
                  <c:v>62.2</c:v>
                </c:pt>
                <c:pt idx="1">
                  <c:v>59.1</c:v>
                </c:pt>
                <c:pt idx="2">
                  <c:v>66.099999999999994</c:v>
                </c:pt>
                <c:pt idx="3" formatCode="0.0">
                  <c:v>60.843373493975903</c:v>
                </c:pt>
                <c:pt idx="4" formatCode="0">
                  <c:v>31.428571428571427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49-44A2-8C38-65597009283F}"/>
            </c:ext>
          </c:extLst>
        </c:ser>
        <c:ser>
          <c:idx val="1"/>
          <c:order val="1"/>
          <c:tx>
            <c:strRef>
              <c:f>'OŠK - 2'!$D$68</c:f>
              <c:strCache>
                <c:ptCount val="1"/>
                <c:pt idx="0">
                  <c:v>Nagrade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- 2'!$B$69:$B$73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 - 2'!$D$69:$D$73</c:f>
              <c:numCache>
                <c:formatCode>General</c:formatCode>
                <c:ptCount val="5"/>
                <c:pt idx="0">
                  <c:v>20.9</c:v>
                </c:pt>
                <c:pt idx="1">
                  <c:v>15.2</c:v>
                </c:pt>
                <c:pt idx="2">
                  <c:v>1.2</c:v>
                </c:pt>
                <c:pt idx="3" formatCode="0.0">
                  <c:v>12.650602409638553</c:v>
                </c:pt>
                <c:pt idx="4" formatCode="0">
                  <c:v>17.197452229299362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49-44A2-8C38-65597009283F}"/>
            </c:ext>
          </c:extLst>
        </c:ser>
        <c:ser>
          <c:idx val="2"/>
          <c:order val="2"/>
          <c:tx>
            <c:strRef>
              <c:f>'OŠK - 2'!$E$68</c:f>
              <c:strCache>
                <c:ptCount val="1"/>
                <c:pt idx="0">
                  <c:v>Kazne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- 2'!$B$69:$B$73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 - 2'!$E$69:$E$73</c:f>
              <c:numCache>
                <c:formatCode>General</c:formatCode>
                <c:ptCount val="5"/>
                <c:pt idx="0">
                  <c:v>1.2</c:v>
                </c:pt>
                <c:pt idx="1">
                  <c:v>0.6</c:v>
                </c:pt>
                <c:pt idx="2">
                  <c:v>0</c:v>
                </c:pt>
                <c:pt idx="3">
                  <c:v>0</c:v>
                </c:pt>
                <c:pt idx="4" formatCode="0.0">
                  <c:v>0.63694267515923575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49-44A2-8C38-6559700928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697856"/>
        <c:axId val="40642240"/>
      </c:barChart>
      <c:catAx>
        <c:axId val="406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42240"/>
        <c:crosses val="autoZero"/>
        <c:auto val="1"/>
        <c:lblAlgn val="ctr"/>
        <c:lblOffset val="100"/>
        <c:noMultiLvlLbl val="0"/>
      </c:catAx>
      <c:valAx>
        <c:axId val="4064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% učenika</a:t>
                </a:r>
              </a:p>
            </c:rich>
          </c:tx>
          <c:layout>
            <c:manualLayout>
              <c:xMode val="edge"/>
              <c:yMode val="edge"/>
              <c:x val="1.5178669767491463E-2"/>
              <c:y val="5.676766091931480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9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806235758342643E-2"/>
          <c:y val="0.12247514322687149"/>
          <c:w val="0.95391442752624722"/>
          <c:h val="0.71765862141642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- 2'!$AD$46</c:f>
              <c:strCache>
                <c:ptCount val="1"/>
                <c:pt idx="0">
                  <c:v>pohvale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- 2'!$AB$47:$AC$62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- 2'!$AD$47:$AD$62</c:f>
              <c:numCache>
                <c:formatCode>0</c:formatCode>
                <c:ptCount val="16"/>
                <c:pt idx="0">
                  <c:v>100</c:v>
                </c:pt>
                <c:pt idx="1">
                  <c:v>80</c:v>
                </c:pt>
                <c:pt idx="2">
                  <c:v>68.75</c:v>
                </c:pt>
                <c:pt idx="3">
                  <c:v>58.333333333333336</c:v>
                </c:pt>
                <c:pt idx="4">
                  <c:v>75</c:v>
                </c:pt>
                <c:pt idx="5">
                  <c:v>100</c:v>
                </c:pt>
                <c:pt idx="6">
                  <c:v>28.571428571428569</c:v>
                </c:pt>
                <c:pt idx="7">
                  <c:v>66.666666666666657</c:v>
                </c:pt>
                <c:pt idx="8">
                  <c:v>80</c:v>
                </c:pt>
                <c:pt idx="9">
                  <c:v>0</c:v>
                </c:pt>
                <c:pt idx="10">
                  <c:v>66.666666666666657</c:v>
                </c:pt>
                <c:pt idx="11">
                  <c:v>100</c:v>
                </c:pt>
                <c:pt idx="12">
                  <c:v>25</c:v>
                </c:pt>
                <c:pt idx="13">
                  <c:v>40.909090909090914</c:v>
                </c:pt>
                <c:pt idx="14">
                  <c:v>59.090909090909093</c:v>
                </c:pt>
                <c:pt idx="15">
                  <c:v>61.111111111111114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33-4409-957C-7538FC0C0D67}"/>
            </c:ext>
          </c:extLst>
        </c:ser>
        <c:ser>
          <c:idx val="1"/>
          <c:order val="1"/>
          <c:tx>
            <c:strRef>
              <c:f>'OŠK - 2'!$AE$46</c:f>
              <c:strCache>
                <c:ptCount val="1"/>
                <c:pt idx="0">
                  <c:v>nagrade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- 2'!$AB$47:$AC$62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- 2'!$AE$47:$AE$62</c:f>
              <c:numCache>
                <c:formatCode>General</c:formatCode>
                <c:ptCount val="16"/>
                <c:pt idx="2" formatCode="0">
                  <c:v>12.5</c:v>
                </c:pt>
                <c:pt idx="3" formatCode="0">
                  <c:v>8.3333333333333321</c:v>
                </c:pt>
                <c:pt idx="12" formatCode="0">
                  <c:v>20</c:v>
                </c:pt>
                <c:pt idx="13" formatCode="0">
                  <c:v>22.727272727272727</c:v>
                </c:pt>
                <c:pt idx="14" formatCode="0">
                  <c:v>36.363636363636367</c:v>
                </c:pt>
                <c:pt idx="15" formatCode="0">
                  <c:v>38.888888888888893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33-4409-957C-7538FC0C0D67}"/>
            </c:ext>
          </c:extLst>
        </c:ser>
        <c:ser>
          <c:idx val="2"/>
          <c:order val="2"/>
          <c:tx>
            <c:strRef>
              <c:f>'OŠK - 2'!$AF$46</c:f>
              <c:strCache>
                <c:ptCount val="1"/>
                <c:pt idx="0">
                  <c:v>kazne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- 2'!$AB$47:$AC$62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- 2'!$AF$47:$AF$62</c:f>
              <c:numCache>
                <c:formatCode>General</c:formatCode>
                <c:ptCount val="16"/>
                <c:pt idx="15" formatCode="0">
                  <c:v>5.5555555555555554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33-4409-957C-7538FC0C0D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700928"/>
        <c:axId val="40645120"/>
      </c:barChart>
      <c:catAx>
        <c:axId val="4070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45120"/>
        <c:crosses val="autoZero"/>
        <c:auto val="1"/>
        <c:lblAlgn val="ctr"/>
        <c:lblOffset val="100"/>
        <c:noMultiLvlLbl val="0"/>
      </c:catAx>
      <c:valAx>
        <c:axId val="406451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 učenika</a:t>
                </a:r>
              </a:p>
            </c:rich>
          </c:tx>
          <c:layout>
            <c:manualLayout>
              <c:xMode val="edge"/>
              <c:yMode val="edge"/>
              <c:x val="8.9304267021164761E-3"/>
              <c:y val="1.498074165339628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70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117192334181257E-2"/>
          <c:y val="0.15635730920705737"/>
          <c:w val="0.90546208174192377"/>
          <c:h val="0.6408123000448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- 2'!$AD$69</c:f>
              <c:strCache>
                <c:ptCount val="1"/>
                <c:pt idx="0">
                  <c:v>I.-IV.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- 2'!$AE$68:$AG$68</c:f>
              <c:strCache>
                <c:ptCount val="3"/>
                <c:pt idx="0">
                  <c:v>pohvale</c:v>
                </c:pt>
                <c:pt idx="1">
                  <c:v>nagrade</c:v>
                </c:pt>
                <c:pt idx="2">
                  <c:v>kazne</c:v>
                </c:pt>
              </c:strCache>
            </c:strRef>
          </c:cat>
          <c:val>
            <c:numRef>
              <c:f>'OŠK - 2'!$AE$69:$AG$69</c:f>
              <c:numCache>
                <c:formatCode>0</c:formatCode>
                <c:ptCount val="3"/>
                <c:pt idx="0">
                  <c:v>22.666666666666664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8C-41A9-9D8F-8976E8747332}"/>
            </c:ext>
          </c:extLst>
        </c:ser>
        <c:ser>
          <c:idx val="1"/>
          <c:order val="1"/>
          <c:tx>
            <c:strRef>
              <c:f>'OŠK - 2'!$AD$70</c:f>
              <c:strCache>
                <c:ptCount val="1"/>
                <c:pt idx="0">
                  <c:v>V.-VIII.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- 2'!$AE$68:$AG$68</c:f>
              <c:strCache>
                <c:ptCount val="3"/>
                <c:pt idx="0">
                  <c:v>pohvale</c:v>
                </c:pt>
                <c:pt idx="1">
                  <c:v>nagrade</c:v>
                </c:pt>
                <c:pt idx="2">
                  <c:v>kazne</c:v>
                </c:pt>
              </c:strCache>
            </c:strRef>
          </c:cat>
          <c:val>
            <c:numRef>
              <c:f>'OŠK - 2'!$AE$70:$AG$70</c:f>
              <c:numCache>
                <c:formatCode>0</c:formatCode>
                <c:ptCount val="3"/>
                <c:pt idx="0">
                  <c:v>46.341463414634148</c:v>
                </c:pt>
                <c:pt idx="1">
                  <c:v>29.268292682926827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8C-41A9-9D8F-8976E8747332}"/>
            </c:ext>
          </c:extLst>
        </c:ser>
        <c:ser>
          <c:idx val="2"/>
          <c:order val="2"/>
          <c:tx>
            <c:strRef>
              <c:f>'OŠK - 2'!$AD$71</c:f>
              <c:strCache>
                <c:ptCount val="1"/>
                <c:pt idx="0">
                  <c:v>I. - VIII.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- 2'!$AE$68:$AG$68</c:f>
              <c:strCache>
                <c:ptCount val="3"/>
                <c:pt idx="0">
                  <c:v>pohvale</c:v>
                </c:pt>
                <c:pt idx="1">
                  <c:v>nagrade</c:v>
                </c:pt>
                <c:pt idx="2">
                  <c:v>kazne</c:v>
                </c:pt>
              </c:strCache>
            </c:strRef>
          </c:cat>
          <c:val>
            <c:numRef>
              <c:f>'OŠK - 2'!$AE$71:$AG$71</c:f>
              <c:numCache>
                <c:formatCode>0</c:formatCode>
                <c:ptCount val="3"/>
                <c:pt idx="0">
                  <c:v>35.031847133757957</c:v>
                </c:pt>
                <c:pt idx="1">
                  <c:v>17.197452229299362</c:v>
                </c:pt>
                <c:pt idx="2">
                  <c:v>0.63694267515923575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8C-41A9-9D8F-8976E87473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805376"/>
        <c:axId val="40648000"/>
      </c:barChart>
      <c:catAx>
        <c:axId val="408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648000"/>
        <c:crosses val="autoZero"/>
        <c:auto val="1"/>
        <c:lblAlgn val="ctr"/>
        <c:lblOffset val="100"/>
        <c:noMultiLvlLbl val="0"/>
      </c:catAx>
      <c:valAx>
        <c:axId val="4064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%</a:t>
                </a:r>
                <a:r>
                  <a:rPr lang="hr-HR" baseline="0" dirty="0"/>
                  <a:t> učenika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2.9281583833952667E-2"/>
              <c:y val="4.531744007699742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80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59746278354337E-2"/>
          <c:y val="0.19501858395830685"/>
          <c:w val="0.89930314495661823"/>
          <c:h val="0.50305041311808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- 2'!$D$83</c:f>
              <c:strCache>
                <c:ptCount val="1"/>
                <c:pt idx="0">
                  <c:v>stručne zamjene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- 2'!$B$84:$C$99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- 2'!$D$84:$D$99</c:f>
              <c:numCache>
                <c:formatCode>General</c:formatCode>
                <c:ptCount val="16"/>
                <c:pt idx="0">
                  <c:v>13</c:v>
                </c:pt>
                <c:pt idx="1">
                  <c:v>64</c:v>
                </c:pt>
                <c:pt idx="2">
                  <c:v>30</c:v>
                </c:pt>
                <c:pt idx="3">
                  <c:v>0</c:v>
                </c:pt>
                <c:pt idx="4">
                  <c:v>0</c:v>
                </c:pt>
                <c:pt idx="5">
                  <c:v>722</c:v>
                </c:pt>
                <c:pt idx="6">
                  <c:v>0</c:v>
                </c:pt>
                <c:pt idx="7">
                  <c:v>722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0</c:v>
                </c:pt>
                <c:pt idx="13">
                  <c:v>0</c:v>
                </c:pt>
                <c:pt idx="14">
                  <c:v>34</c:v>
                </c:pt>
                <c:pt idx="1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6E-4416-B088-0807F19D95A9}"/>
            </c:ext>
          </c:extLst>
        </c:ser>
        <c:ser>
          <c:idx val="1"/>
          <c:order val="1"/>
          <c:tx>
            <c:strRef>
              <c:f>'OŠK - 2'!$E$83</c:f>
              <c:strCache>
                <c:ptCount val="1"/>
                <c:pt idx="0">
                  <c:v>nestručne zamjene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7.64879355553437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6E-4416-B088-0807F19D95A9}"/>
                </c:ext>
              </c:extLst>
            </c:dLbl>
            <c:dLbl>
              <c:idx val="9"/>
              <c:layout>
                <c:manualLayout>
                  <c:x val="6.556108761886523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6E-4416-B088-0807F19D95A9}"/>
                </c:ext>
              </c:extLst>
            </c:dLbl>
            <c:dLbl>
              <c:idx val="10"/>
              <c:layout>
                <c:manualLayout>
                  <c:x val="7.648793555534371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6E-4416-B088-0807F19D95A9}"/>
                </c:ext>
              </c:extLst>
            </c:dLbl>
            <c:dLbl>
              <c:idx val="11"/>
              <c:layout>
                <c:manualLayout>
                  <c:x val="7.6487935555343712E-3"/>
                  <c:y val="1.80805898055167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6E-4416-B088-0807F19D95A9}"/>
                </c:ext>
              </c:extLst>
            </c:dLbl>
            <c:dLbl>
              <c:idx val="14"/>
              <c:layout>
                <c:manualLayout>
                  <c:x val="3.2780543809431415E-3"/>
                  <c:y val="2.58294140078810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6E-4416-B088-0807F19D9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- 2'!$B$84:$C$99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- 2'!$E$84:$E$99</c:f>
              <c:numCache>
                <c:formatCode>General</c:formatCode>
                <c:ptCount val="16"/>
                <c:pt idx="0">
                  <c:v>6</c:v>
                </c:pt>
                <c:pt idx="1">
                  <c:v>0</c:v>
                </c:pt>
                <c:pt idx="2">
                  <c:v>11</c:v>
                </c:pt>
                <c:pt idx="3">
                  <c:v>11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17</c:v>
                </c:pt>
                <c:pt idx="13">
                  <c:v>33</c:v>
                </c:pt>
                <c:pt idx="14">
                  <c:v>20</c:v>
                </c:pt>
                <c:pt idx="15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6E-4416-B088-0807F19D95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379328"/>
        <c:axId val="40962304"/>
      </c:barChart>
      <c:catAx>
        <c:axId val="4137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962304"/>
        <c:crosses val="autoZero"/>
        <c:auto val="1"/>
        <c:lblAlgn val="ctr"/>
        <c:lblOffset val="100"/>
        <c:noMultiLvlLbl val="0"/>
      </c:catAx>
      <c:valAx>
        <c:axId val="4096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 sati</a:t>
                </a:r>
              </a:p>
            </c:rich>
          </c:tx>
          <c:layout>
            <c:manualLayout>
              <c:xMode val="edge"/>
              <c:yMode val="edge"/>
              <c:x val="1.5956320246398609E-2"/>
              <c:y val="4.69432312190161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37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81824879013426E-2"/>
          <c:y val="0.17624378913524694"/>
          <c:w val="0.93668898046564564"/>
          <c:h val="0.66894953126983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- 2'!$AE$81</c:f>
              <c:strCache>
                <c:ptCount val="1"/>
                <c:pt idx="0">
                  <c:v>uzorno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1381744088502676E-17"/>
                  <c:y val="-3.02359299910940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BF-49A6-97C5-F0FDF9DEE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- 2'!$AC$82:$AD$97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- 2'!$AE$82:$AE$97</c:f>
              <c:numCache>
                <c:formatCode>General</c:formatCode>
                <c:ptCount val="16"/>
                <c:pt idx="0">
                  <c:v>100</c:v>
                </c:pt>
                <c:pt idx="1">
                  <c:v>80</c:v>
                </c:pt>
                <c:pt idx="2" formatCode="0">
                  <c:v>93.75</c:v>
                </c:pt>
                <c:pt idx="3">
                  <c:v>100</c:v>
                </c:pt>
                <c:pt idx="4">
                  <c:v>75</c:v>
                </c:pt>
                <c:pt idx="5">
                  <c:v>100</c:v>
                </c:pt>
                <c:pt idx="6">
                  <c:v>71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BF-49A6-97C5-F0FDF9DEE1B1}"/>
            </c:ext>
          </c:extLst>
        </c:ser>
        <c:ser>
          <c:idx val="1"/>
          <c:order val="1"/>
          <c:tx>
            <c:strRef>
              <c:f>'OŠK - 2'!$AF$81</c:f>
              <c:strCache>
                <c:ptCount val="1"/>
                <c:pt idx="0">
                  <c:v>dobro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6328065924979426E-2"/>
                  <c:y val="-2.32584076854578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BF-49A6-97C5-F0FDF9DEE1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- 2'!$AC$82:$AD$97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- 2'!$AF$82:$AF$97</c:f>
              <c:numCache>
                <c:formatCode>General</c:formatCode>
                <c:ptCount val="16"/>
                <c:pt idx="1">
                  <c:v>20</c:v>
                </c:pt>
                <c:pt idx="2" formatCode="0">
                  <c:v>6.25</c:v>
                </c:pt>
                <c:pt idx="4">
                  <c:v>25</c:v>
                </c:pt>
                <c:pt idx="6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BF-49A6-97C5-F0FDF9DEE1B1}"/>
            </c:ext>
          </c:extLst>
        </c:ser>
        <c:ser>
          <c:idx val="2"/>
          <c:order val="2"/>
          <c:tx>
            <c:strRef>
              <c:f>'OŠK - 2'!$AG$81</c:f>
              <c:strCache>
                <c:ptCount val="1"/>
                <c:pt idx="0">
                  <c:v>loše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 - 2'!$AC$82:$AD$97</c:f>
              <c:multiLvlStrCache>
                <c:ptCount val="16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  <c:pt idx="12">
                    <c:v>  V.</c:v>
                  </c:pt>
                  <c:pt idx="13">
                    <c:v>VI.</c:v>
                  </c:pt>
                  <c:pt idx="14">
                    <c:v> VII.</c:v>
                  </c:pt>
                  <c:pt idx="15">
                    <c:v>VIII.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  <c:pt idx="12">
                    <c:v>PN</c:v>
                  </c:pt>
                </c:lvl>
              </c:multiLvlStrCache>
            </c:multiLvlStrRef>
          </c:cat>
          <c:val>
            <c:numRef>
              <c:f>'OŠK - 2'!$AG$82:$AG$97</c:f>
              <c:numCache>
                <c:formatCode>General</c:formatCode>
                <c:ptCount val="1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BF-49A6-97C5-F0FDF9DEE1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144832"/>
        <c:axId val="40965184"/>
      </c:barChart>
      <c:catAx>
        <c:axId val="4114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0965184"/>
        <c:crosses val="autoZero"/>
        <c:auto val="1"/>
        <c:lblAlgn val="ctr"/>
        <c:lblOffset val="100"/>
        <c:noMultiLvlLbl val="0"/>
      </c:catAx>
      <c:valAx>
        <c:axId val="40965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 učenika</a:t>
                </a:r>
              </a:p>
            </c:rich>
          </c:tx>
          <c:layout>
            <c:manualLayout>
              <c:xMode val="edge"/>
              <c:yMode val="edge"/>
              <c:x val="1.2829194655340976E-2"/>
              <c:y val="5.499251793230055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14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88946536660992E-2"/>
          <c:y val="0.14800473081405741"/>
          <c:w val="0.93339371440498542"/>
          <c:h val="0.7515169012676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 - 2'!$AC$102</c:f>
              <c:strCache>
                <c:ptCount val="1"/>
                <c:pt idx="0">
                  <c:v>I.-IV.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- 2'!$AD$101:$AF$101</c:f>
              <c:strCache>
                <c:ptCount val="3"/>
                <c:pt idx="0">
                  <c:v>uzorno</c:v>
                </c:pt>
                <c:pt idx="1">
                  <c:v>dobro </c:v>
                </c:pt>
                <c:pt idx="2">
                  <c:v>loše</c:v>
                </c:pt>
              </c:strCache>
            </c:strRef>
          </c:cat>
          <c:val>
            <c:numRef>
              <c:f>'OŠK - 2'!$AD$102:$AF$102</c:f>
              <c:numCache>
                <c:formatCode>0</c:formatCode>
                <c:ptCount val="3"/>
                <c:pt idx="0">
                  <c:v>92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44-443F-8D99-BF6D84D1203E}"/>
            </c:ext>
          </c:extLst>
        </c:ser>
        <c:ser>
          <c:idx val="1"/>
          <c:order val="1"/>
          <c:tx>
            <c:strRef>
              <c:f>'OŠK - 2'!$AC$103</c:f>
              <c:strCache>
                <c:ptCount val="1"/>
                <c:pt idx="0">
                  <c:v>V.-VIII.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- 2'!$AD$101:$AF$101</c:f>
              <c:strCache>
                <c:ptCount val="3"/>
                <c:pt idx="0">
                  <c:v>uzorno</c:v>
                </c:pt>
                <c:pt idx="1">
                  <c:v>dobro </c:v>
                </c:pt>
                <c:pt idx="2">
                  <c:v>loše</c:v>
                </c:pt>
              </c:strCache>
            </c:strRef>
          </c:cat>
          <c:val>
            <c:numRef>
              <c:f>'OŠK - 2'!$AD$103:$AF$103</c:f>
              <c:numCache>
                <c:formatCode>General</c:formatCode>
                <c:ptCount val="3"/>
                <c:pt idx="0" formatCode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44-443F-8D99-BF6D84D1203E}"/>
            </c:ext>
          </c:extLst>
        </c:ser>
        <c:ser>
          <c:idx val="2"/>
          <c:order val="2"/>
          <c:tx>
            <c:strRef>
              <c:f>'OŠK - 2'!$AC$104</c:f>
              <c:strCache>
                <c:ptCount val="1"/>
                <c:pt idx="0">
                  <c:v>I. - VIII.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 - 2'!$AD$101:$AF$101</c:f>
              <c:strCache>
                <c:ptCount val="3"/>
                <c:pt idx="0">
                  <c:v>uzorno</c:v>
                </c:pt>
                <c:pt idx="1">
                  <c:v>dobro </c:v>
                </c:pt>
                <c:pt idx="2">
                  <c:v>loše</c:v>
                </c:pt>
              </c:strCache>
            </c:strRef>
          </c:cat>
          <c:val>
            <c:numRef>
              <c:f>'OŠK - 2'!$AD$104:$AF$104</c:f>
              <c:numCache>
                <c:formatCode>0</c:formatCode>
                <c:ptCount val="3"/>
                <c:pt idx="0">
                  <c:v>96.178343949044589</c:v>
                </c:pt>
                <c:pt idx="1">
                  <c:v>3.8216560509554141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44-443F-8D99-BF6D84D120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147904"/>
        <c:axId val="41289984"/>
      </c:barChart>
      <c:catAx>
        <c:axId val="411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289984"/>
        <c:crosses val="autoZero"/>
        <c:auto val="1"/>
        <c:lblAlgn val="ctr"/>
        <c:lblOffset val="100"/>
        <c:noMultiLvlLbl val="0"/>
      </c:catAx>
      <c:valAx>
        <c:axId val="412899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% učenika</a:t>
                </a:r>
              </a:p>
            </c:rich>
          </c:tx>
          <c:layout>
            <c:manualLayout>
              <c:xMode val="edge"/>
              <c:yMode val="edge"/>
              <c:x val="1.1833944598503145E-2"/>
              <c:y val="2.5698598295529975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14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5323469053247"/>
          <c:y val="0.14771379937782472"/>
          <c:w val="0.86169315521987877"/>
          <c:h val="0.7318796345209446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'OŠK-1'!$AA$40:$AA$43</c:f>
              <c:strCache>
                <c:ptCount val="4"/>
                <c:pt idx="0">
                  <c:v>2018./2019.</c:v>
                </c:pt>
                <c:pt idx="1">
                  <c:v>2019./2020.</c:v>
                </c:pt>
                <c:pt idx="2">
                  <c:v>2020./2021.</c:v>
                </c:pt>
                <c:pt idx="3">
                  <c:v>2021./2022.</c:v>
                </c:pt>
              </c:strCache>
            </c:strRef>
          </c:cat>
          <c:val>
            <c:numRef>
              <c:f>'OŠK-1'!$AB$40:$AB$43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4.55</c:v>
                </c:pt>
                <c:pt idx="2">
                  <c:v>4.3499999999999996</c:v>
                </c:pt>
                <c:pt idx="3">
                  <c:v>4.38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065-4E5C-88E9-D19124F2B5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257472"/>
        <c:axId val="41293440"/>
      </c:lineChart>
      <c:catAx>
        <c:axId val="4125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293440"/>
        <c:crosses val="autoZero"/>
        <c:auto val="1"/>
        <c:lblAlgn val="ctr"/>
        <c:lblOffset val="100"/>
        <c:noMultiLvlLbl val="0"/>
      </c:catAx>
      <c:valAx>
        <c:axId val="41293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Srednja ocjena</a:t>
                </a:r>
              </a:p>
            </c:rich>
          </c:tx>
          <c:layout>
            <c:manualLayout>
              <c:xMode val="edge"/>
              <c:yMode val="edge"/>
              <c:x val="1.5222120097733202E-2"/>
              <c:y val="3.959052084895839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125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59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Promjene u broju učenika u posljednjih</a:t>
            </a:r>
            <a:r>
              <a:rPr lang="hr-HR" baseline="0" dirty="0"/>
              <a:t> 5 godina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00676287237509"/>
          <c:y val="0.25120684527214077"/>
          <c:w val="0.86046004391037678"/>
          <c:h val="0.539529158754489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došlo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2021/2022.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1">
                  <c:v>1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5D-4D7E-B6DC-9967D640166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otišlo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2021/2022.</c:v>
                </c:pt>
              </c:strCache>
            </c:strRef>
          </c:cat>
          <c:val>
            <c:numRef>
              <c:f>List1!$C$2:$C$6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5D-4D7E-B6DC-9967D6401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38464"/>
        <c:axId val="43876352"/>
      </c:barChart>
      <c:catAx>
        <c:axId val="4383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876352"/>
        <c:crosses val="autoZero"/>
        <c:auto val="1"/>
        <c:lblAlgn val="ctr"/>
        <c:lblOffset val="100"/>
        <c:noMultiLvlLbl val="0"/>
      </c:catAx>
      <c:valAx>
        <c:axId val="43876352"/>
        <c:scaling>
          <c:orientation val="minMax"/>
          <c:max val="5"/>
        </c:scaling>
        <c:delete val="0"/>
        <c:axPos val="l"/>
        <c:majorGridlines>
          <c:spPr>
            <a:ln w="951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328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r-HR"/>
                  <a:t>Broj učenika</a:t>
                </a:r>
              </a:p>
            </c:rich>
          </c:tx>
          <c:layout>
            <c:manualLayout>
              <c:xMode val="edge"/>
              <c:yMode val="edge"/>
              <c:x val="1.5611969908443719E-2"/>
              <c:y val="0.159362166685686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43838464"/>
        <c:crosses val="autoZero"/>
        <c:crossBetween val="between"/>
      </c:valAx>
      <c:spPr>
        <a:noFill/>
        <a:ln w="25360">
          <a:noFill/>
        </a:ln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15643602988057E-2"/>
          <c:y val="8.0900813129988383E-2"/>
          <c:w val="0.94411971235885039"/>
          <c:h val="0.75784089631655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'OŠK-1'!$AE$7</c:f>
              <c:strCache>
                <c:ptCount val="1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'OŠK-1'!$AC$8:$AD$19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'OŠK-1'!$AE$8:$AE$19</c:f>
              <c:numCache>
                <c:formatCode>General</c:formatCode>
                <c:ptCount val="12"/>
                <c:pt idx="0">
                  <c:v>8</c:v>
                </c:pt>
                <c:pt idx="1">
                  <c:v>8</c:v>
                </c:pt>
                <c:pt idx="2">
                  <c:v>11</c:v>
                </c:pt>
                <c:pt idx="3">
                  <c:v>7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F2-4B4A-A8A1-807D428FC3C7}"/>
            </c:ext>
          </c:extLst>
        </c:ser>
        <c:ser>
          <c:idx val="1"/>
          <c:order val="1"/>
          <c:tx>
            <c:strRef>
              <c:f>'OŠK-1'!$AF$7</c:f>
              <c:strCache>
                <c:ptCount val="1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'OŠK-1'!$AC$8:$AD$19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'OŠK-1'!$AF$8:$AF$19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  <c:pt idx="4">
                  <c:v>0</c:v>
                </c:pt>
                <c:pt idx="6">
                  <c:v>5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F2-4B4A-A8A1-807D428FC3C7}"/>
            </c:ext>
          </c:extLst>
        </c:ser>
        <c:ser>
          <c:idx val="2"/>
          <c:order val="2"/>
          <c:tx>
            <c:strRef>
              <c:f>'OŠK-1'!$AG$7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'OŠK-1'!$AC$8:$AD$19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'OŠK-1'!$AG$8:$AG$19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4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F2-4B4A-A8A1-807D428FC3C7}"/>
            </c:ext>
          </c:extLst>
        </c:ser>
        <c:ser>
          <c:idx val="3"/>
          <c:order val="3"/>
          <c:tx>
            <c:strRef>
              <c:f>'OŠK-1'!$AH$7</c:f>
              <c:strCache>
                <c:ptCount val="1"/>
                <c:pt idx="0">
                  <c:v>dovoljan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'OŠK-1'!$AC$8:$AD$19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'OŠK-1'!$AH$8:$AH$19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F2-4B4A-A8A1-807D428FC3C7}"/>
            </c:ext>
          </c:extLst>
        </c:ser>
        <c:ser>
          <c:idx val="4"/>
          <c:order val="4"/>
          <c:tx>
            <c:strRef>
              <c:f>'OŠK-1'!$AI$7</c:f>
              <c:strCache>
                <c:ptCount val="1"/>
                <c:pt idx="0">
                  <c:v>s 1 neg. ocjenom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'OŠK-1'!$AC$8:$AD$19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'OŠK-1'!$AI$8:$AI$19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F2-4B4A-A8A1-807D428FC3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613952"/>
        <c:axId val="73223552"/>
      </c:barChart>
      <c:catAx>
        <c:axId val="11961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73223552"/>
        <c:crosses val="autoZero"/>
        <c:auto val="1"/>
        <c:lblAlgn val="ctr"/>
        <c:lblOffset val="100"/>
        <c:noMultiLvlLbl val="0"/>
      </c:catAx>
      <c:valAx>
        <c:axId val="7322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600" dirty="0"/>
                  <a:t>Broj</a:t>
                </a:r>
                <a:r>
                  <a:rPr lang="hr-HR" sz="1600" baseline="0" dirty="0"/>
                  <a:t> učenika</a:t>
                </a:r>
                <a:endParaRPr lang="hr-HR" sz="1600" dirty="0"/>
              </a:p>
            </c:rich>
          </c:tx>
          <c:layout>
            <c:manualLayout>
              <c:xMode val="edge"/>
              <c:yMode val="edge"/>
              <c:x val="1.3161429859812637E-2"/>
              <c:y val="1.819200359725709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1961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Srednja ocjena RN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496647566262452"/>
          <c:y val="0.1805776639651816"/>
          <c:w val="0.87027072667203209"/>
          <c:h val="0.649973942514736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'OŠK-1'!$X$8:$Y$19</c:f>
              <c:multiLvlStrCache>
                <c:ptCount val="12"/>
                <c:lvl>
                  <c:pt idx="0">
                    <c:v>I.</c:v>
                  </c:pt>
                  <c:pt idx="1">
                    <c:v>II.</c:v>
                  </c:pt>
                  <c:pt idx="2">
                    <c:v>III.</c:v>
                  </c:pt>
                  <c:pt idx="3">
                    <c:v>IV.</c:v>
                  </c:pt>
                  <c:pt idx="4">
                    <c:v>I.</c:v>
                  </c:pt>
                  <c:pt idx="5">
                    <c:v>II.</c:v>
                  </c:pt>
                  <c:pt idx="6">
                    <c:v>III.</c:v>
                  </c:pt>
                  <c:pt idx="7">
                    <c:v>IV.</c:v>
                  </c:pt>
                  <c:pt idx="8">
                    <c:v>I.</c:v>
                  </c:pt>
                  <c:pt idx="9">
                    <c:v>II.</c:v>
                  </c:pt>
                  <c:pt idx="10">
                    <c:v>III.</c:v>
                  </c:pt>
                  <c:pt idx="11">
                    <c:v>IV.</c:v>
                  </c:pt>
                </c:lvl>
                <c:lvl>
                  <c:pt idx="0">
                    <c:v>Jelisavac</c:v>
                  </c:pt>
                  <c:pt idx="4">
                    <c:v>Breznica Našička</c:v>
                  </c:pt>
                  <c:pt idx="8">
                    <c:v>Lađanska</c:v>
                  </c:pt>
                </c:lvl>
              </c:multiLvlStrCache>
            </c:multiLvlStrRef>
          </c:cat>
          <c:val>
            <c:numRef>
              <c:f>'OŠK-1'!$Z$8:$Z$19</c:f>
              <c:numCache>
                <c:formatCode>0.00</c:formatCode>
                <c:ptCount val="12"/>
                <c:pt idx="0">
                  <c:v>5</c:v>
                </c:pt>
                <c:pt idx="1">
                  <c:v>4.5999999999999996</c:v>
                </c:pt>
                <c:pt idx="2">
                  <c:v>4.5625</c:v>
                </c:pt>
                <c:pt idx="3">
                  <c:v>4.583333333333333</c:v>
                </c:pt>
                <c:pt idx="4">
                  <c:v>4.5</c:v>
                </c:pt>
                <c:pt idx="5">
                  <c:v>5</c:v>
                </c:pt>
                <c:pt idx="6">
                  <c:v>4.2857142857142856</c:v>
                </c:pt>
                <c:pt idx="7">
                  <c:v>4.666666666666667</c:v>
                </c:pt>
                <c:pt idx="8">
                  <c:v>4.8</c:v>
                </c:pt>
                <c:pt idx="9">
                  <c:v>4</c:v>
                </c:pt>
                <c:pt idx="10">
                  <c:v>4.666666666666667</c:v>
                </c:pt>
                <c:pt idx="1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6B-4786-B448-18CC27E5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529408"/>
        <c:axId val="120152064"/>
      </c:barChart>
      <c:catAx>
        <c:axId val="1205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0152064"/>
        <c:crosses val="autoZero"/>
        <c:auto val="1"/>
        <c:lblAlgn val="ctr"/>
        <c:lblOffset val="100"/>
        <c:noMultiLvlLbl val="0"/>
      </c:catAx>
      <c:valAx>
        <c:axId val="1201520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Srednja ocjena</a:t>
                </a:r>
              </a:p>
            </c:rich>
          </c:tx>
          <c:layout>
            <c:manualLayout>
              <c:xMode val="edge"/>
              <c:yMode val="edge"/>
              <c:x val="6.7103625751560609E-3"/>
              <c:y val="6.758702015186461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052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Uspjeh učenika PN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359921437542344E-2"/>
          <c:y val="0.1377271681934146"/>
          <c:w val="0.91463012569013169"/>
          <c:h val="0.664295864816423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'OŠK-1'!$AE$22</c:f>
              <c:strCache>
                <c:ptCount val="1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'OŠK-1'!$AD$23:$AD$26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'OŠK-1'!$AE$23:$AE$26</c:f>
              <c:numCache>
                <c:formatCode>General</c:formatCode>
                <c:ptCount val="4"/>
                <c:pt idx="0">
                  <c:v>5</c:v>
                </c:pt>
                <c:pt idx="1">
                  <c:v>9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AC-4CC7-BCD4-CE5AA453E749}"/>
            </c:ext>
          </c:extLst>
        </c:ser>
        <c:ser>
          <c:idx val="1"/>
          <c:order val="1"/>
          <c:tx>
            <c:strRef>
              <c:f>'OŠK-1'!$AF$22</c:f>
              <c:strCache>
                <c:ptCount val="1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'OŠK-1'!$AD$23:$AD$26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'OŠK-1'!$AF$23:$AF$26</c:f>
              <c:numCache>
                <c:formatCode>General</c:formatCode>
                <c:ptCount val="4"/>
                <c:pt idx="0">
                  <c:v>14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AC-4CC7-BCD4-CE5AA453E749}"/>
            </c:ext>
          </c:extLst>
        </c:ser>
        <c:ser>
          <c:idx val="2"/>
          <c:order val="2"/>
          <c:tx>
            <c:strRef>
              <c:f>'OŠK-1'!$AG$22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'OŠK-1'!$AD$23:$AD$26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'OŠK-1'!$AG$23:$AG$26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AC-4CC7-BCD4-CE5AA453E749}"/>
            </c:ext>
          </c:extLst>
        </c:ser>
        <c:ser>
          <c:idx val="3"/>
          <c:order val="3"/>
          <c:tx>
            <c:strRef>
              <c:f>'OŠK-1'!$AH$22</c:f>
              <c:strCache>
                <c:ptCount val="1"/>
                <c:pt idx="0">
                  <c:v>dovoljan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'OŠK-1'!$AD$23:$AD$26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'OŠK-1'!$AH$23:$AH$26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9AC-4CC7-BCD4-CE5AA453E749}"/>
            </c:ext>
          </c:extLst>
        </c:ser>
        <c:ser>
          <c:idx val="4"/>
          <c:order val="4"/>
          <c:tx>
            <c:strRef>
              <c:f>'OŠK-1'!$AI$22</c:f>
              <c:strCache>
                <c:ptCount val="1"/>
                <c:pt idx="0">
                  <c:v>s 1 neg. ocjenom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'OŠK-1'!$AD$23:$AD$26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'OŠK-1'!$AI$23:$AI$26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AC-4CC7-BCD4-CE5AA453E7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39008"/>
        <c:axId val="120154944"/>
      </c:barChart>
      <c:catAx>
        <c:axId val="12093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0154944"/>
        <c:crosses val="autoZero"/>
        <c:auto val="1"/>
        <c:lblAlgn val="ctr"/>
        <c:lblOffset val="100"/>
        <c:noMultiLvlLbl val="0"/>
      </c:catAx>
      <c:valAx>
        <c:axId val="12015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Broj</a:t>
                </a:r>
                <a:r>
                  <a:rPr lang="hr-HR" baseline="0" dirty="0"/>
                  <a:t> učenika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1.2009952872325948E-2"/>
              <c:y val="3.1382822722886207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093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Uspjeh učenika PN. (srednja ocjena)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377645786372163"/>
          <c:y val="0.20587239243198868"/>
          <c:w val="0.86233465186656466"/>
          <c:h val="0.664945936112251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'OŠK-1'!$Y$25:$Y$28</c:f>
              <c:strCache>
                <c:ptCount val="4"/>
                <c:pt idx="0">
                  <c:v>  V.</c:v>
                </c:pt>
                <c:pt idx="1">
                  <c:v>VI.</c:v>
                </c:pt>
                <c:pt idx="2">
                  <c:v> VII.</c:v>
                </c:pt>
                <c:pt idx="3">
                  <c:v>VIII.</c:v>
                </c:pt>
              </c:strCache>
            </c:strRef>
          </c:cat>
          <c:val>
            <c:numRef>
              <c:f>'OŠK-1'!$Z$25:$Z$28</c:f>
              <c:numCache>
                <c:formatCode>0.00</c:formatCode>
                <c:ptCount val="4"/>
                <c:pt idx="0">
                  <c:v>4.2</c:v>
                </c:pt>
                <c:pt idx="1">
                  <c:v>4.1818181818181817</c:v>
                </c:pt>
                <c:pt idx="2">
                  <c:v>4.4090909090909092</c:v>
                </c:pt>
                <c:pt idx="3">
                  <c:v>4.3888888888888893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11-45F5-944B-26A7297455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940544"/>
        <c:axId val="120157824"/>
      </c:barChart>
      <c:catAx>
        <c:axId val="1209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0157824"/>
        <c:crosses val="autoZero"/>
        <c:auto val="1"/>
        <c:lblAlgn val="ctr"/>
        <c:lblOffset val="100"/>
        <c:noMultiLvlLbl val="0"/>
      </c:catAx>
      <c:valAx>
        <c:axId val="1201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Srednja</a:t>
                </a:r>
                <a:r>
                  <a:rPr lang="hr-HR" baseline="0" dirty="0"/>
                  <a:t> ocjena</a:t>
                </a:r>
                <a:endParaRPr lang="hr-HR" dirty="0"/>
              </a:p>
            </c:rich>
          </c:tx>
          <c:layout>
            <c:manualLayout>
              <c:xMode val="edge"/>
              <c:yMode val="edge"/>
              <c:x val="1.8939395822337134E-2"/>
              <c:y val="6.824014815091242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094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36444508187571E-2"/>
          <c:y val="0.13897737214666347"/>
          <c:w val="0.89596685403951726"/>
          <c:h val="0.59834943927463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'OŠK-1'!$C$129</c:f>
              <c:strCache>
                <c:ptCount val="1"/>
                <c:pt idx="0">
                  <c:v>I.-IV.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'OŠK-1'!$D$128:$H$128</c:f>
              <c:strCache>
                <c:ptCount val="5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  <c:pt idx="4">
                  <c:v>s 1 neg. ocjenom</c:v>
                </c:pt>
              </c:strCache>
            </c:strRef>
          </c:cat>
          <c:val>
            <c:numRef>
              <c:f>'OŠK-1'!$D$129:$H$129</c:f>
              <c:numCache>
                <c:formatCode>General</c:formatCode>
                <c:ptCount val="5"/>
                <c:pt idx="0">
                  <c:v>51</c:v>
                </c:pt>
                <c:pt idx="1">
                  <c:v>19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72-4946-B6C9-7D4FD561D7FA}"/>
            </c:ext>
          </c:extLst>
        </c:ser>
        <c:ser>
          <c:idx val="1"/>
          <c:order val="1"/>
          <c:tx>
            <c:strRef>
              <c:f>'OŠK-1'!$C$130</c:f>
              <c:strCache>
                <c:ptCount val="1"/>
                <c:pt idx="0">
                  <c:v>V.-VIII.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'OŠK-1'!$D$128:$H$128</c:f>
              <c:strCache>
                <c:ptCount val="5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  <c:pt idx="4">
                  <c:v>s 1 neg. ocjenom</c:v>
                </c:pt>
              </c:strCache>
            </c:strRef>
          </c:cat>
          <c:val>
            <c:numRef>
              <c:f>'OŠK-1'!$D$130:$H$130</c:f>
              <c:numCache>
                <c:formatCode>General</c:formatCode>
                <c:ptCount val="5"/>
                <c:pt idx="0">
                  <c:v>37</c:v>
                </c:pt>
                <c:pt idx="1">
                  <c:v>32</c:v>
                </c:pt>
                <c:pt idx="2">
                  <c:v>13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72-4946-B6C9-7D4FD561D7FA}"/>
            </c:ext>
          </c:extLst>
        </c:ser>
        <c:ser>
          <c:idx val="2"/>
          <c:order val="2"/>
          <c:tx>
            <c:strRef>
              <c:f>'OŠK-1'!$C$131</c:f>
              <c:strCache>
                <c:ptCount val="1"/>
                <c:pt idx="0">
                  <c:v>I.-VIII.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'OŠK-1'!$D$128:$H$128</c:f>
              <c:strCache>
                <c:ptCount val="5"/>
                <c:pt idx="0">
                  <c:v>odličan</c:v>
                </c:pt>
                <c:pt idx="1">
                  <c:v>vrlo dobar</c:v>
                </c:pt>
                <c:pt idx="2">
                  <c:v>dobar</c:v>
                </c:pt>
                <c:pt idx="3">
                  <c:v>dovoljan</c:v>
                </c:pt>
                <c:pt idx="4">
                  <c:v>s 1 neg. ocjenom</c:v>
                </c:pt>
              </c:strCache>
            </c:strRef>
          </c:cat>
          <c:val>
            <c:numRef>
              <c:f>'OŠK-1'!$D$131:$H$131</c:f>
              <c:numCache>
                <c:formatCode>General</c:formatCode>
                <c:ptCount val="5"/>
                <c:pt idx="0">
                  <c:v>88</c:v>
                </c:pt>
                <c:pt idx="1">
                  <c:v>51</c:v>
                </c:pt>
                <c:pt idx="2">
                  <c:v>18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72-4946-B6C9-7D4FD561D7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176064"/>
        <c:axId val="121012800"/>
      </c:barChart>
      <c:catAx>
        <c:axId val="12117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r-Latn-RS"/>
          </a:p>
        </c:txPr>
        <c:crossAx val="121012800"/>
        <c:crosses val="autoZero"/>
        <c:auto val="1"/>
        <c:lblAlgn val="ctr"/>
        <c:lblOffset val="100"/>
        <c:noMultiLvlLbl val="0"/>
      </c:catAx>
      <c:valAx>
        <c:axId val="12101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r>
                  <a:rPr lang="hr-HR" dirty="0"/>
                  <a:t>Broj učenika</a:t>
                </a:r>
              </a:p>
            </c:rich>
          </c:tx>
          <c:layout>
            <c:manualLayout>
              <c:xMode val="edge"/>
              <c:yMode val="edge"/>
              <c:x val="3.1147648491162482E-2"/>
              <c:y val="4.529845701105541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sr-Latn-RS"/>
          </a:p>
        </c:txPr>
        <c:crossAx val="12117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Opći uspjeh RN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629189657781111E-2"/>
          <c:y val="0.24765642498943058"/>
          <c:w val="0.90776713488258542"/>
          <c:h val="0.634646840022217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'OŠK-1'!$B$41</c:f>
              <c:strCache>
                <c:ptCount val="1"/>
                <c:pt idx="0">
                  <c:v>odličan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'OŠK-1'!$A$42:$A$46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'OŠK-1'!$B$42:$B$46</c:f>
              <c:numCache>
                <c:formatCode>General</c:formatCode>
                <c:ptCount val="5"/>
                <c:pt idx="0">
                  <c:v>76</c:v>
                </c:pt>
                <c:pt idx="1">
                  <c:v>66</c:v>
                </c:pt>
                <c:pt idx="2">
                  <c:v>74</c:v>
                </c:pt>
                <c:pt idx="3" formatCode="0">
                  <c:v>68.35443037974683</c:v>
                </c:pt>
                <c:pt idx="4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E3-46A6-B130-20C37C7F0082}"/>
            </c:ext>
          </c:extLst>
        </c:ser>
        <c:ser>
          <c:idx val="1"/>
          <c:order val="1"/>
          <c:tx>
            <c:strRef>
              <c:f>'OŠK-1'!$C$41</c:f>
              <c:strCache>
                <c:ptCount val="1"/>
                <c:pt idx="0">
                  <c:v>vrlo dobar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2764043005596639E-2"/>
                  <c:y val="-2.2676398273736954E-2"/>
                </c:manualLayout>
              </c:layout>
              <c:tx>
                <c:rich>
                  <a:bodyPr/>
                  <a:lstStyle/>
                  <a:p>
                    <a:r>
                      <a:rPr lang="hr-HR" dirty="0" smtClean="0"/>
                      <a:t>25</a:t>
                    </a:r>
                    <a:endParaRPr lang="hr-HR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'OŠK-1'!$A$42:$A$46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'OŠK-1'!$C$42:$C$46</c:f>
              <c:numCache>
                <c:formatCode>General</c:formatCode>
                <c:ptCount val="5"/>
                <c:pt idx="0">
                  <c:v>20</c:v>
                </c:pt>
                <c:pt idx="1">
                  <c:v>29</c:v>
                </c:pt>
                <c:pt idx="2">
                  <c:v>23</c:v>
                </c:pt>
                <c:pt idx="3" formatCode="0">
                  <c:v>29.11392405063291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E3-46A6-B130-20C37C7F0082}"/>
            </c:ext>
          </c:extLst>
        </c:ser>
        <c:ser>
          <c:idx val="2"/>
          <c:order val="2"/>
          <c:tx>
            <c:strRef>
              <c:f>'OŠK-1'!$D$41</c:f>
              <c:strCache>
                <c:ptCount val="1"/>
                <c:pt idx="0">
                  <c:v>dobar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'OŠK-1'!$A$42:$A$46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'OŠK-1'!$D$42:$D$46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 formatCode="0">
                  <c:v>2.5316455696202533</c:v>
                </c:pt>
                <c:pt idx="4" formatCode="0">
                  <c:v>6.666666666666667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0E3-46A6-B130-20C37C7F0082}"/>
            </c:ext>
          </c:extLst>
        </c:ser>
        <c:ser>
          <c:idx val="3"/>
          <c:order val="3"/>
          <c:tx>
            <c:strRef>
              <c:f>'OŠK-1'!$E$41</c:f>
              <c:strCache>
                <c:ptCount val="1"/>
                <c:pt idx="0">
                  <c:v>dovoljan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'OŠK-1'!$A$42:$A$46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'OŠK-1'!$E$42:$E$46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0E3-46A6-B130-20C37C7F0082}"/>
            </c:ext>
          </c:extLst>
        </c:ser>
        <c:ser>
          <c:idx val="4"/>
          <c:order val="4"/>
          <c:tx>
            <c:strRef>
              <c:f>'OŠK-1'!$F$41</c:f>
              <c:strCache>
                <c:ptCount val="1"/>
                <c:pt idx="0">
                  <c:v>s 1 neg. ocjenom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'OŠK-1'!$A$42:$A$46</c:f>
              <c:strCache>
                <c:ptCount val="5"/>
                <c:pt idx="0">
                  <c:v>2017./2018.</c:v>
                </c:pt>
                <c:pt idx="1">
                  <c:v>2018./2019.</c:v>
                </c:pt>
                <c:pt idx="2">
                  <c:v>2019./2020.</c:v>
                </c:pt>
                <c:pt idx="3">
                  <c:v>2020./2021.</c:v>
                </c:pt>
                <c:pt idx="4">
                  <c:v>2021./2022.</c:v>
                </c:pt>
              </c:strCache>
            </c:strRef>
          </c:cat>
          <c:val>
            <c:numRef>
              <c:f>'OŠK-1'!$F$42:$F$46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E3-46A6-B130-20C37C7F00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1289216"/>
        <c:axId val="121015680"/>
      </c:barChart>
      <c:catAx>
        <c:axId val="1212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1015680"/>
        <c:crosses val="autoZero"/>
        <c:auto val="1"/>
        <c:lblAlgn val="ctr"/>
        <c:lblOffset val="100"/>
        <c:noMultiLvlLbl val="0"/>
      </c:catAx>
      <c:valAx>
        <c:axId val="12101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dirty="0"/>
                  <a:t>% učenika</a:t>
                </a:r>
              </a:p>
            </c:rich>
          </c:tx>
          <c:layout>
            <c:manualLayout>
              <c:xMode val="edge"/>
              <c:yMode val="edge"/>
              <c:x val="2.4367718465230271E-2"/>
              <c:y val="3.320483780558442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128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F55185-197D-48DF-800A-DF06E978FBD3}" type="datetimeFigureOut">
              <a:rPr lang="hr-HR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4F5D558-6C36-41F5-89E1-73969B9F84F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4493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D9E5090-CC1F-4D1C-8473-CDC2393FBFCF}" type="slidenum">
              <a:rPr lang="hr-HR" altLang="sr-Latn-RS">
                <a:latin typeface="Arial" charset="0"/>
              </a:rPr>
              <a:pPr/>
              <a:t>12</a:t>
            </a:fld>
            <a:endParaRPr lang="hr-HR" altLang="sr-Latn-R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D0D1978-C0CA-4ECD-8587-01EE66DD3E14}" type="slidenum">
              <a:rPr lang="hr-HR" altLang="sr-Latn-RS">
                <a:latin typeface="Arial" charset="0"/>
              </a:rPr>
              <a:pPr/>
              <a:t>19</a:t>
            </a:fld>
            <a:endParaRPr lang="hr-HR" altLang="sr-Latn-R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366DB-CE67-49E4-B7EF-3B3004171353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ECBCC-A2F6-42EE-AD75-60C0A1891B3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392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1230E9-1834-482A-BD1B-4D04CBA2D2BF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1602E-F290-4684-B5F6-C63F89F8E72D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1920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2DB9C0-D760-494C-8FED-9C54103C48CA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3174E-A639-434A-85C3-569A7908B2D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8147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 rtlCol="0">
            <a:normAutofit/>
          </a:bodyPr>
          <a:lstStyle/>
          <a:p>
            <a:pPr lvl="0"/>
            <a:endParaRPr lang="hr-H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6A771-6BEF-4999-A881-123B26F486B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9260537"/>
      </p:ext>
    </p:extLst>
  </p:cSld>
  <p:clrMapOvr>
    <a:masterClrMapping/>
  </p:clrMapOvr>
  <p:transition>
    <p:cover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58A55-FBB1-4CFA-8821-3539DA1D7CE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64064891"/>
      </p:ext>
    </p:extLst>
  </p:cSld>
  <p:clrMapOvr>
    <a:masterClrMapping/>
  </p:clrMapOvr>
  <p:transition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7771C-9958-452C-8A53-F45142D3B7E6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967-2928-4696-8FA8-313970DB86F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1954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F6B2BD-AB63-4FB8-9B8D-C8665DB629BD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D82DC-90A0-4310-BDB4-4B05CE89722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2047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E51EE-D9A2-4256-9A1B-848DF4288276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45565-AD68-46D0-918D-5347B71DA6B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106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F027D-9D1E-4669-B8F8-E5D6896491B2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68BC-324C-4700-B7F1-9AED145E8D8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5052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251E32-3E1F-4B3D-8F03-08F804996E35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0BDA2-423F-4420-B698-18164DB6911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1514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C98BE-9FE3-4929-BA8A-8C2E34CF0A18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6AFE-86A8-4696-9181-1D1B4EEB50B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8938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3A7AB0-E865-488B-820D-E6D19D86CA1A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250FA-AE46-445B-AF7E-8D30AB1558B4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9636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7C671-BBF1-4556-B6CD-6854391149F7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C71F-ADAF-4875-89A3-D0CA092AB9D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2820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F6B2BD-AB63-4FB8-9B8D-C8665DB629BD}" type="datetimeFigureOut">
              <a:rPr lang="hr-HR" smtClean="0"/>
              <a:pPr>
                <a:defRPr/>
              </a:pPr>
              <a:t>30.6.2022.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82DC-90A0-4310-BDB4-4B05CE89722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808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www.google.hr/url?sa=i&amp;rct=j&amp;q=&amp;esrc=s&amp;source=images&amp;cd=&amp;cad=rja&amp;uact=8&amp;ved=2ahUKEwjTpKTKkKfhAhULMuwKHdbVDNIQjRx6BAgBEAU&amp;url=https://primis1.blogspot.com/&amp;psig=AOvVaw0BpctBWVcFvEwO_JffbnaU&amp;ust=1553941272596599" TargetMode="Externa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hr/url?sa=i&amp;rct=j&amp;q=&amp;esrc=s&amp;source=images&amp;cd=&amp;cad=rja&amp;uact=8&amp;docid=hWwEErAE4FbQLM&amp;tbnid=Jch0BxVaZYQgEM:&amp;ved=0CAUQjRw&amp;url=http://www.cartooncliparts.com/picture/pixmac-vector-88831216/000088831216&amp;ei=vmw6U6rNHsPRtQaZr4GwCw&amp;bvm=bv.63934634,d.bGQ&amp;psig=AFQjCNF8PljqPinVfhExcAsCzPn4vaNSgQ&amp;ust=1396423940986136" TargetMode="Externa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google.hr/url?sa=i&amp;rct=j&amp;q=&amp;esrc=s&amp;source=images&amp;cd=&amp;cad=rja&amp;uact=8&amp;ved=2ahUKEwimxZC_gsbaAhVCKlAKHcJYAbMQjRx6BAgAEAU&amp;url=http://os-drftudjman-sarengrad.skole.hr/_skolske_novine/literarni_radovi&amp;psig=AOvVaw2LBwVIwiWaXl34V6WOqkeC&amp;ust=1524216236708906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ww.google.hr/url?sa=i&amp;rct=j&amp;q=&amp;esrc=s&amp;source=images&amp;cd=&amp;cad=rja&amp;uact=8&amp;ved=0ahUKEwj_vIvTy93UAhVF1RoKHbwXDMcQjRwIBw&amp;url=http://www.svjetskiputnik.hr/Putovanja/Clanak/zemlja/1-Hrvatska/naslov/254-sretan-bozic-svim-ljubiteljima-putovanja&amp;psig=AFQjCNHF-Kii1uomcwWgixGV1WyHTsVHkA&amp;ust=1498637859518237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hr/url?sa=i&amp;rct=j&amp;q=&amp;esrc=s&amp;source=images&amp;cd=&amp;docid=cWmJWomZxHe03M&amp;tbnid=Nuvj28pR7frzmM:&amp;ved=0CAUQjRw&amp;url=http://obiteljskicentar.hr/vijesti/1861/&amp;ei=MG06U8uJNYiftAaEr4DgCQ&amp;bvm=bv.63934634,d.bGQ&amp;psig=AFQjCNF8PljqPinVfhExcAsCzPn4vaNSgQ&amp;ust=13964239409861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google.hr/url?sa=i&amp;rct=j&amp;q=&amp;esrc=s&amp;source=images&amp;cd=&amp;cad=rja&amp;uact=8&amp;ved=0ahUKEwjTtJ-iyt3UAhVLfRoKHYTFDUMQjRwIBw&amp;url=http://eldina.coolinarika.com/klub/jurica4/&amp;psig=AFQjCNFSKRCil9CnlKLoGVcYuF7ttlGbuA&amp;ust=14986375238656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s://cdn.coolinarika.net/image/kod-mene-procvjetali-narcisi-a8eab43ac3323eed00955204523356e5_view_l.jpg?v=0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www.google.hr/url?sa=i&amp;rct=j&amp;q=&amp;esrc=s&amp;source=images&amp;cd=&amp;cad=rja&amp;uact=8&amp;ved=2ahUKEwjqm9Slg8baAhUCK1AKHULkD6kQjRx6BAgAEAU&amp;url=http://os-igkovacic-dj.skole.hr/&amp;psig=AOvVaw2LBwVIwiWaXl34V6WOqkeC&amp;ust=1524216236708906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google.hr/url?sa=i&amp;rct=j&amp;q=&amp;esrc=s&amp;source=images&amp;cd=&amp;cad=rja&amp;uact=8&amp;ved=2ahUKEwir__H3gsbaAhUBmrQKHe5zB2oQjRx6BAgAEAU&amp;url=http://www.os-skbenje-zd.skole.hr/&amp;psig=AOvVaw2LBwVIwiWaXl34V6WOqkeC&amp;ust=1524216236708906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s://www.google.hr/url?sa=i&amp;rct=j&amp;q=&amp;esrc=s&amp;source=images&amp;cd=&amp;ved=2ahUKEwjB_LfVkKfhAhVD6qQKHQ6kBcMQjRx6BAgBEAU&amp;url=https://mejorimagen.eu/imagenes-de-personas-caminando-pero-en-dibujo-animados.html&amp;psig=AOvVaw0BpctBWVcFvEwO_JffbnaU&amp;ust=155394127259659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os-pberislavic-trogir.skole.hr/?news_id=37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ctrTitle"/>
          </p:nvPr>
        </p:nvSpPr>
        <p:spPr>
          <a:xfrm>
            <a:off x="1542198" y="4107976"/>
            <a:ext cx="9253056" cy="150737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600" dirty="0">
                <a:latin typeface="Arial" pitchFamily="34" charset="0"/>
              </a:rPr>
              <a:t>Izvješće o radu i uspjehu na </a:t>
            </a:r>
            <a:br>
              <a:rPr lang="hr-HR" sz="4600" dirty="0">
                <a:latin typeface="Arial" pitchFamily="34" charset="0"/>
              </a:rPr>
            </a:br>
            <a:r>
              <a:rPr lang="hr-HR" sz="4600" dirty="0">
                <a:latin typeface="Arial" pitchFamily="34" charset="0"/>
              </a:rPr>
              <a:t>kraju školske godine 2021./2022.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36979" y="5661037"/>
            <a:ext cx="11122925" cy="1196975"/>
          </a:xfrm>
        </p:spPr>
        <p:txBody>
          <a:bodyPr/>
          <a:lstStyle/>
          <a:p>
            <a:pPr algn="r" eaLnBrk="1" hangingPunct="1"/>
            <a:r>
              <a:rPr lang="hr-HR" altLang="sr-Latn-RS" dirty="0">
                <a:latin typeface="Arial" charset="0"/>
              </a:rPr>
              <a:t>                                              </a:t>
            </a:r>
            <a:r>
              <a:rPr lang="hr-HR" altLang="sr-Latn-RS" dirty="0">
                <a:solidFill>
                  <a:schemeClr val="tx1"/>
                </a:solidFill>
                <a:latin typeface="Arial" charset="0"/>
              </a:rPr>
              <a:t>Marija </a:t>
            </a:r>
            <a:r>
              <a:rPr lang="hr-HR" altLang="sr-Latn-RS" dirty="0" err="1">
                <a:solidFill>
                  <a:schemeClr val="tx1"/>
                </a:solidFill>
                <a:latin typeface="Arial" charset="0"/>
              </a:rPr>
              <a:t>Hlobik</a:t>
            </a:r>
            <a:r>
              <a:rPr lang="hr-HR" altLang="sr-Latn-RS" dirty="0">
                <a:solidFill>
                  <a:schemeClr val="tx1"/>
                </a:solidFill>
                <a:latin typeface="Arial" charset="0"/>
              </a:rPr>
              <a:t>, pedagog</a:t>
            </a:r>
          </a:p>
        </p:txBody>
      </p:sp>
      <p:pic>
        <p:nvPicPr>
          <p:cNvPr id="4" name="Slika 3" descr="http://www.griffinshoney.com/wp-content/uploads/2014/04/Kids-With-Bag-of-ABC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7" y="1"/>
            <a:ext cx="10467832" cy="431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/>
          </p:cNvSpPr>
          <p:nvPr>
            <p:ph type="title"/>
          </p:nvPr>
        </p:nvSpPr>
        <p:spPr>
          <a:xfrm>
            <a:off x="1498608" y="160338"/>
            <a:ext cx="10018713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800"/>
              <a:t>Uspjeh učenika </a:t>
            </a:r>
            <a:br>
              <a:rPr lang="hr-HR" altLang="sr-Latn-RS" sz="4800"/>
            </a:br>
            <a:r>
              <a:rPr lang="hr-HR" altLang="sr-Latn-RS" sz="2400"/>
              <a:t>(</a:t>
            </a:r>
            <a:r>
              <a:rPr lang="hr-HR" altLang="sr-Latn-RS" sz="2400">
                <a:latin typeface="Arial" panose="020B0604020202020204" pitchFamily="34" charset="0"/>
              </a:rPr>
              <a:t>predmetna nastava</a:t>
            </a:r>
            <a:r>
              <a:rPr lang="hr-HR" altLang="sr-Latn-RS" sz="2400"/>
              <a:t>)</a:t>
            </a:r>
          </a:p>
        </p:txBody>
      </p:sp>
      <p:pic>
        <p:nvPicPr>
          <p:cNvPr id="18435" name="Picture 4" descr="tks_smile_manual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774" y="211018"/>
            <a:ext cx="1506883" cy="131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5611DCAF-64E8-4681-A6A3-5E473DCA1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869251"/>
              </p:ext>
            </p:extLst>
          </p:nvPr>
        </p:nvGraphicFramePr>
        <p:xfrm>
          <a:off x="417368" y="1581263"/>
          <a:ext cx="11632019" cy="5117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123011" y="484632"/>
            <a:ext cx="10058400" cy="160934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Uspjeh učenika </a:t>
            </a:r>
            <a:br>
              <a:rPr lang="hr-HR" altLang="sr-Latn-RS"/>
            </a:br>
            <a:r>
              <a:rPr lang="hr-HR" altLang="sr-Latn-RS" sz="2000"/>
              <a:t>(</a:t>
            </a:r>
            <a:r>
              <a:rPr lang="hr-HR" altLang="sr-Latn-RS" sz="2000">
                <a:latin typeface="Arial" panose="020B0604020202020204" pitchFamily="34" charset="0"/>
              </a:rPr>
              <a:t>predmetna nastava</a:t>
            </a:r>
            <a:r>
              <a:rPr lang="hr-HR" altLang="sr-Latn-RS" sz="2000"/>
              <a:t>)</a:t>
            </a:r>
          </a:p>
        </p:txBody>
      </p:sp>
      <p:pic>
        <p:nvPicPr>
          <p:cNvPr id="19459" name="Content Placeholder 4" descr="school-animation-pencil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959" y="316528"/>
            <a:ext cx="965200" cy="1928813"/>
          </a:xfrm>
        </p:spPr>
      </p:pic>
      <p:graphicFrame>
        <p:nvGraphicFramePr>
          <p:cNvPr id="5" name="Grafikon 4">
            <a:extLst>
              <a:ext uri="{FF2B5EF4-FFF2-40B4-BE49-F238E27FC236}">
                <a16:creationId xmlns="" xmlns:a16="http://schemas.microsoft.com/office/drawing/2014/main" id="{80055469-A522-426C-9BFE-2923E3FD1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1849617"/>
              </p:ext>
            </p:extLst>
          </p:nvPr>
        </p:nvGraphicFramePr>
        <p:xfrm>
          <a:off x="1066800" y="2245341"/>
          <a:ext cx="10058399" cy="428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Uspjeh učenika </a:t>
            </a:r>
            <a:br>
              <a:rPr lang="hr-HR" altLang="sr-Latn-RS"/>
            </a:br>
            <a:r>
              <a:rPr lang="hr-HR" altLang="sr-Latn-RS" sz="2800"/>
              <a:t>(na razini cijele škole)</a:t>
            </a:r>
          </a:p>
        </p:txBody>
      </p:sp>
      <p:pic>
        <p:nvPicPr>
          <p:cNvPr id="20483" name="Slika 6" descr="http://www.poubuzet.hr/images/vijesti/06032012_1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39211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kon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5264560"/>
              </p:ext>
            </p:extLst>
          </p:nvPr>
        </p:nvGraphicFramePr>
        <p:xfrm>
          <a:off x="489100" y="1562986"/>
          <a:ext cx="11079125" cy="5220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94"/>
          <p:cNvSpPr>
            <a:spLocks noGrp="1" noChangeArrowheads="1"/>
          </p:cNvSpPr>
          <p:nvPr>
            <p:ph type="title"/>
          </p:nvPr>
        </p:nvSpPr>
        <p:spPr>
          <a:xfrm>
            <a:off x="1919295" y="692153"/>
            <a:ext cx="7956551" cy="595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/>
              <a:t>Opći uspjeh </a:t>
            </a:r>
            <a:r>
              <a:rPr lang="hr-HR" sz="3200"/>
              <a:t>(razredna nastava)</a:t>
            </a:r>
          </a:p>
        </p:txBody>
      </p:sp>
      <p:sp>
        <p:nvSpPr>
          <p:cNvPr id="22531" name="Line 704"/>
          <p:cNvSpPr>
            <a:spLocks noChangeShapeType="1"/>
          </p:cNvSpPr>
          <p:nvPr/>
        </p:nvSpPr>
        <p:spPr bwMode="auto">
          <a:xfrm>
            <a:off x="5537200" y="26955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aphicFrame>
        <p:nvGraphicFramePr>
          <p:cNvPr id="17295" name="Group 9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264372"/>
              </p:ext>
            </p:extLst>
          </p:nvPr>
        </p:nvGraphicFramePr>
        <p:xfrm>
          <a:off x="1524008" y="1428757"/>
          <a:ext cx="10171113" cy="5048253"/>
        </p:xfrm>
        <a:graphic>
          <a:graphicData uri="http://schemas.openxmlformats.org/drawingml/2006/table">
            <a:tbl>
              <a:tblPr/>
              <a:tblGrid>
                <a:gridCol w="1243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0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0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001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01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51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001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0011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2071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Ocjene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Razredna nastava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326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(2017./ 2018.)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(2018. / 2019.)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(2019./2020.)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(2020./2021.)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(2021./2022.)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1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Uč.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Uč.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Uč.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 err="1"/>
                        <a:t>Uč</a:t>
                      </a:r>
                      <a:r>
                        <a:rPr lang="hr-HR" sz="2000" b="0" dirty="0"/>
                        <a:t>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 err="1"/>
                        <a:t>Uč</a:t>
                      </a:r>
                      <a:r>
                        <a:rPr lang="hr-HR" sz="2000" b="0" dirty="0"/>
                        <a:t>.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Odličnih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65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55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74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68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Vrlo dobrih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Dobrih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Dovoljnih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Nedovoljnih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629" name="Picture 132" descr="47182966_1249541548_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01393"/>
            <a:ext cx="1048857" cy="105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1446213" y="0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Opći uspjeh (razredna nastava)</a:t>
            </a:r>
          </a:p>
        </p:txBody>
      </p:sp>
      <p:pic>
        <p:nvPicPr>
          <p:cNvPr id="6" name="Slika 5" descr="Povezana slika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022" y="374405"/>
            <a:ext cx="1343978" cy="1419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ikon 7">
            <a:extLst>
              <a:ext uri="{FF2B5EF4-FFF2-40B4-BE49-F238E27FC236}">
                <a16:creationId xmlns="" xmlns:a16="http://schemas.microsoft.com/office/drawing/2014/main" id="{807BF38B-A4B3-46D2-A70E-618EFDC551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1861453"/>
              </p:ext>
            </p:extLst>
          </p:nvPr>
        </p:nvGraphicFramePr>
        <p:xfrm>
          <a:off x="447870" y="1604865"/>
          <a:ext cx="10944808" cy="504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1"/>
          <p:cNvSpPr>
            <a:spLocks noGrp="1" noChangeArrowheads="1"/>
          </p:cNvSpPr>
          <p:nvPr>
            <p:ph type="title"/>
          </p:nvPr>
        </p:nvSpPr>
        <p:spPr>
          <a:xfrm>
            <a:off x="609600" y="355600"/>
            <a:ext cx="10972800" cy="1104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Opći uspjeh (predmetna nastava)</a:t>
            </a:r>
          </a:p>
        </p:txBody>
      </p:sp>
      <p:sp>
        <p:nvSpPr>
          <p:cNvPr id="24579" name="Line 187"/>
          <p:cNvSpPr>
            <a:spLocks noChangeShapeType="1"/>
          </p:cNvSpPr>
          <p:nvPr/>
        </p:nvSpPr>
        <p:spPr bwMode="auto">
          <a:xfrm>
            <a:off x="5446713" y="249872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aphicFrame>
        <p:nvGraphicFramePr>
          <p:cNvPr id="17830" name="Group 4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576078"/>
              </p:ext>
            </p:extLst>
          </p:nvPr>
        </p:nvGraphicFramePr>
        <p:xfrm>
          <a:off x="1055079" y="1437984"/>
          <a:ext cx="9834687" cy="5251901"/>
        </p:xfrm>
        <a:graphic>
          <a:graphicData uri="http://schemas.openxmlformats.org/drawingml/2006/table">
            <a:tbl>
              <a:tblPr/>
              <a:tblGrid>
                <a:gridCol w="11166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1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18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18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18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18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9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06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8345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9324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7180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740346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pitchFamily="34" charset="0"/>
                        </a:rPr>
                        <a:t>Ocjene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PREDMETNA NASTAVA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933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(2017./2018.)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(2018. / 2019.)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(2019./ 2020.)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(2020./2021.)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1" dirty="0"/>
                        <a:t>(2021./2022.)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592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Uč.</a:t>
                      </a:r>
                      <a:endParaRPr kumimoji="0" lang="hr-H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Uč.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Uč.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 err="1"/>
                        <a:t>Uč</a:t>
                      </a:r>
                      <a:r>
                        <a:rPr lang="hr-HR" sz="2000" b="0" dirty="0"/>
                        <a:t>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 err="1"/>
                        <a:t>Uč</a:t>
                      </a:r>
                      <a:r>
                        <a:rPr lang="hr-HR" sz="2400" b="1" dirty="0"/>
                        <a:t>.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solidFill>
                            <a:srgbClr val="FF0000"/>
                          </a:solidFill>
                        </a:rPr>
                        <a:t>%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pitchFamily="34" charset="0"/>
                        </a:rPr>
                        <a:t>Odličnih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45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53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61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58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37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E" charset="-18"/>
                          <a:cs typeface="Arial" pitchFamily="34" charset="0"/>
                        </a:rPr>
                        <a:t>Vrlo dobrih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35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33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27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37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47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32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Dobrih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6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8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4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13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Dovoljnih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Nedovoljnih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938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Ukupno:</a:t>
                      </a:r>
                      <a:endParaRPr kumimoji="0" lang="hr-HR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</a:t>
                      </a:r>
                    </a:p>
                  </a:txBody>
                  <a:tcPr marT="45716" marB="4571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87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85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79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/>
                        <a:t>82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</a:rPr>
                        <a:t>100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4690" name="Picture 148" descr="295485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221" y="317879"/>
            <a:ext cx="1194779" cy="112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71437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Opći uspjeh (predmetna nastava)</a:t>
            </a:r>
          </a:p>
        </p:txBody>
      </p:sp>
      <p:pic>
        <p:nvPicPr>
          <p:cNvPr id="25603" name="Picture 4" descr="knigi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544" y="199305"/>
            <a:ext cx="1463434" cy="123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kon 4">
            <a:extLst>
              <a:ext uri="{FF2B5EF4-FFF2-40B4-BE49-F238E27FC236}">
                <a16:creationId xmlns="" xmlns:a16="http://schemas.microsoft.com/office/drawing/2014/main" id="{EDC10549-993E-4C04-B293-C73DD0F8A9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489028"/>
              </p:ext>
            </p:extLst>
          </p:nvPr>
        </p:nvGraphicFramePr>
        <p:xfrm>
          <a:off x="1116419" y="1775637"/>
          <a:ext cx="10302947" cy="5082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Opći uspjeh </a:t>
            </a:r>
            <a:br>
              <a:rPr lang="hr-HR" altLang="sr-Latn-RS"/>
            </a:br>
            <a:r>
              <a:rPr lang="hr-HR" altLang="sr-Latn-RS" sz="3200"/>
              <a:t>(razredna i predmetna zajedno)</a:t>
            </a:r>
          </a:p>
        </p:txBody>
      </p:sp>
      <p:pic>
        <p:nvPicPr>
          <p:cNvPr id="26627" name="Picture 5" descr="schoo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136" y="3"/>
            <a:ext cx="1484472" cy="162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3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69087"/>
              </p:ext>
            </p:extLst>
          </p:nvPr>
        </p:nvGraphicFramePr>
        <p:xfrm>
          <a:off x="1524008" y="1928818"/>
          <a:ext cx="9802825" cy="4522785"/>
        </p:xfrm>
        <a:graphic>
          <a:graphicData uri="http://schemas.openxmlformats.org/drawingml/2006/table">
            <a:tbl>
              <a:tblPr/>
              <a:tblGrid>
                <a:gridCol w="1163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86394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600026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Ocjene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(2017./ 2018.)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(2018. / 2019.)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(2019. / 2020.)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2000" b="0" dirty="0"/>
                        <a:t>(2020. / 2021.)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(2021. / 2022.)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227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Uč.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Uč.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Uč.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Uč.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Uč.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002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Odličnih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110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Vrlo dobrih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5799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Dobrih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Dovoljnih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4227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Nedovoljnih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0026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Ukupno: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172</a:t>
                      </a:r>
                    </a:p>
                  </a:txBody>
                  <a:tcPr marL="91435" marR="91435" marT="45712" marB="45712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171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173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166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157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1435" marR="91435" marT="45712" marB="45712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5088" y="88900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Opći uspjeh </a:t>
            </a:r>
            <a:br>
              <a:rPr lang="hr-HR" altLang="sr-Latn-RS"/>
            </a:br>
            <a:r>
              <a:rPr lang="hr-HR" altLang="sr-Latn-RS" sz="3200"/>
              <a:t>(razredna i predmetna zajedno)</a:t>
            </a:r>
          </a:p>
        </p:txBody>
      </p:sp>
      <p:pic>
        <p:nvPicPr>
          <p:cNvPr id="27651" name="Picture 2" descr="http://www.free-clipart-pictures.net/free_clipart/school_clipart/school_clipart_student_blackboar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74" y="108805"/>
            <a:ext cx="14287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kon 4">
            <a:extLst>
              <a:ext uri="{FF2B5EF4-FFF2-40B4-BE49-F238E27FC236}">
                <a16:creationId xmlns="" xmlns:a16="http://schemas.microsoft.com/office/drawing/2014/main" id="{96A02728-FC29-4D0C-90E8-BEECEB847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070906"/>
              </p:ext>
            </p:extLst>
          </p:nvPr>
        </p:nvGraphicFramePr>
        <p:xfrm>
          <a:off x="838200" y="1711841"/>
          <a:ext cx="11017102" cy="503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Srednja ocjena</a:t>
            </a:r>
          </a:p>
        </p:txBody>
      </p:sp>
      <p:pic>
        <p:nvPicPr>
          <p:cNvPr id="29699" name="Picture 2" descr="vremeni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18" y="225316"/>
            <a:ext cx="1785937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kon 4">
            <a:extLst>
              <a:ext uri="{FF2B5EF4-FFF2-40B4-BE49-F238E27FC236}">
                <a16:creationId xmlns="" xmlns:a16="http://schemas.microsoft.com/office/drawing/2014/main" id="{F8BF0B95-60FC-4F3A-8397-64C53A5B5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979506"/>
              </p:ext>
            </p:extLst>
          </p:nvPr>
        </p:nvGraphicFramePr>
        <p:xfrm>
          <a:off x="350875" y="1520456"/>
          <a:ext cx="11142920" cy="518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142875"/>
            <a:ext cx="9144000" cy="836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3200"/>
              <a:t>Organizacija i broj učenika</a:t>
            </a:r>
            <a:r>
              <a:rPr lang="hr-HR" altLang="sr-Latn-RS"/>
              <a:t> </a:t>
            </a:r>
            <a:r>
              <a:rPr lang="hr-HR" altLang="sr-Latn-RS" sz="2400"/>
              <a:t>(razredna nastava)</a:t>
            </a:r>
          </a:p>
        </p:txBody>
      </p:sp>
      <p:sp>
        <p:nvSpPr>
          <p:cNvPr id="10243" name="Line 444"/>
          <p:cNvSpPr>
            <a:spLocks noChangeShapeType="1"/>
          </p:cNvSpPr>
          <p:nvPr/>
        </p:nvSpPr>
        <p:spPr bwMode="auto">
          <a:xfrm>
            <a:off x="5259388" y="801688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aphicFrame>
        <p:nvGraphicFramePr>
          <p:cNvPr id="45145" name="Group 1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37074"/>
              </p:ext>
            </p:extLst>
          </p:nvPr>
        </p:nvGraphicFramePr>
        <p:xfrm>
          <a:off x="977903" y="561975"/>
          <a:ext cx="10299704" cy="6242064"/>
        </p:xfrm>
        <a:graphic>
          <a:graphicData uri="http://schemas.openxmlformats.org/drawingml/2006/table">
            <a:tbl>
              <a:tblPr/>
              <a:tblGrid>
                <a:gridCol w="1238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2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097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365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286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350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874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3654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RAZRED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 R O J    U Č E N I K A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49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Broj učenika na početku šk. godine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Broj učenika na kraju šk. godine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1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Ž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Ukupno: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Ž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Došlo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Otišlo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Ukupno:</a:t>
                      </a:r>
                    </a:p>
                  </a:txBody>
                  <a:tcPr marL="91441" marR="91441"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3212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JELISAVAC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IV.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I. - IV.</a:t>
                      </a:r>
                      <a:endParaRPr kumimoji="0" lang="hr-H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212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BREZNICA  NAŠIČKA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IV.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 .- IV.</a:t>
                      </a:r>
                      <a:endParaRPr kumimoji="0" lang="hr-H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8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5749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LAĐANSKA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III.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IV.</a:t>
                      </a: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3212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 .- IV.</a:t>
                      </a:r>
                      <a:endParaRPr kumimoji="0" lang="hr-HR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1273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S:</a:t>
                      </a:r>
                      <a:r>
                        <a:rPr kumimoji="0" lang="hr-H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I .- IV.</a:t>
                      </a:r>
                      <a:endParaRPr kumimoji="0" lang="hr-H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441" marR="91441"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Arial CE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7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</a:p>
                  </a:txBody>
                  <a:tcPr marL="7620" marR="7620" marT="76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Slika 4" descr="Slikovni rezultat za animated gif school stud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121" y="0"/>
            <a:ext cx="1170110" cy="1117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4"/>
          <p:cNvSpPr>
            <a:spLocks noGrp="1"/>
          </p:cNvSpPr>
          <p:nvPr>
            <p:ph type="title"/>
          </p:nvPr>
        </p:nvSpPr>
        <p:spPr>
          <a:xfrm>
            <a:off x="855663" y="0"/>
            <a:ext cx="10515600" cy="7747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Rad s roditeljima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615869"/>
              </p:ext>
            </p:extLst>
          </p:nvPr>
        </p:nvGraphicFramePr>
        <p:xfrm>
          <a:off x="384180" y="690564"/>
          <a:ext cx="11604631" cy="210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396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778955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1128143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640114"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 marL="91439" marR="91439" marT="45718" marB="45718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Jelisavac</a:t>
                      </a:r>
                    </a:p>
                  </a:txBody>
                  <a:tcPr marL="91439" marR="91439" marT="45718" marB="45718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r-HR" sz="1800" baseline="0" dirty="0"/>
                        <a:t>Breznica </a:t>
                      </a:r>
                      <a:r>
                        <a:rPr lang="hr-HR" sz="1800" dirty="0"/>
                        <a:t>Našička</a:t>
                      </a:r>
                      <a:r>
                        <a:rPr lang="hr-HR" sz="1800" baseline="0" dirty="0"/>
                        <a:t> </a:t>
                      </a:r>
                      <a:endParaRPr lang="hr-HR" sz="1800" dirty="0"/>
                    </a:p>
                  </a:txBody>
                  <a:tcPr marL="91439" marR="91439" marT="45718" marB="45718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Lađanska</a:t>
                      </a:r>
                    </a:p>
                  </a:txBody>
                  <a:tcPr marL="91439" marR="91439" marT="45718" marB="45718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PN</a:t>
                      </a:r>
                    </a:p>
                  </a:txBody>
                  <a:tcPr marL="91439" marR="91439" marT="45718" marB="45718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/>
                        <a:t>UKUPNO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820"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IV.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IV.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IV.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V.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VI.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VII.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VIII.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IR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32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24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46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56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48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60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425</a:t>
                      </a:r>
                    </a:p>
                  </a:txBody>
                  <a:tcPr marL="7620" marR="7620" marT="7622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IR/</a:t>
                      </a:r>
                      <a:r>
                        <a:rPr lang="hr-HR" sz="1800" dirty="0" err="1"/>
                        <a:t>uč</a:t>
                      </a:r>
                      <a:r>
                        <a:rPr lang="hr-HR" sz="1800" dirty="0"/>
                        <a:t>.</a:t>
                      </a:r>
                    </a:p>
                  </a:txBody>
                  <a:tcPr marL="91439" marR="91439" marT="45718" marB="45718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3,4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1,8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2,3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2,5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2,2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3,3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2,43</a:t>
                      </a:r>
                    </a:p>
                  </a:txBody>
                  <a:tcPr marL="7620" marR="7620" marT="7622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835">
                <a:tc>
                  <a:txBody>
                    <a:bodyPr/>
                    <a:lstStyle/>
                    <a:p>
                      <a:pPr algn="ctr"/>
                      <a:r>
                        <a:rPr lang="hr-HR" sz="1800" dirty="0"/>
                        <a:t>Br.  rod.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2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r-H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50</a:t>
                      </a:r>
                    </a:p>
                  </a:txBody>
                  <a:tcPr marL="7620" marR="7620" marT="7622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1852" name="Picture 108" descr="Informaci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53662" cy="116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94A554F4-4F65-4659-94ED-4D723081E0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019991"/>
              </p:ext>
            </p:extLst>
          </p:nvPr>
        </p:nvGraphicFramePr>
        <p:xfrm>
          <a:off x="702906" y="3062178"/>
          <a:ext cx="10786187" cy="3795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428625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Pohvale, kazne, izostanci</a:t>
            </a:r>
          </a:p>
        </p:txBody>
      </p:sp>
      <p:graphicFrame>
        <p:nvGraphicFramePr>
          <p:cNvPr id="21825" name="Group 3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10635"/>
              </p:ext>
            </p:extLst>
          </p:nvPr>
        </p:nvGraphicFramePr>
        <p:xfrm>
          <a:off x="177421" y="1499345"/>
          <a:ext cx="11891970" cy="5215706"/>
        </p:xfrm>
        <a:graphic>
          <a:graphicData uri="http://schemas.openxmlformats.org/drawingml/2006/table">
            <a:tbl>
              <a:tblPr/>
              <a:tblGrid>
                <a:gridCol w="16577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56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8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70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964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351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69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603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697092"/>
              </a:tblGrid>
              <a:tr h="48827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Školska godina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Pohvale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Nagrade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Kazne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Izostanci</a:t>
                      </a:r>
                      <a:endParaRPr kumimoji="0" lang="hr-H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Prilagođeni program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Individualizirani program</a:t>
                      </a:r>
                      <a:endParaRPr kumimoji="0" lang="hr-H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7764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Opravdano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Neoprav dano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Ukupno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77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2017./2018.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107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7888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7888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77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2018./2019. 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101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26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r-HR" sz="18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11378</a:t>
                      </a:r>
                    </a:p>
                  </a:txBody>
                  <a:tcPr marL="9524" marR="9524" marT="9526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11378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7764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2019./2020.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113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hr-HR" sz="18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7644</a:t>
                      </a:r>
                    </a:p>
                  </a:txBody>
                  <a:tcPr marL="9524" marR="9524" marT="9526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7644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kumimoji="0" lang="hr-H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3892"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2020./2021.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101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8152</a:t>
                      </a:r>
                    </a:p>
                  </a:txBody>
                  <a:tcPr marL="9524" marR="9524" marT="9526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8162</a:t>
                      </a:r>
                    </a:p>
                  </a:txBody>
                  <a:tcPr marL="91435" marR="91435" marT="45724" marB="45724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</a:t>
                      </a:r>
                      <a:endParaRPr lang="hr-HR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35" marR="91435" marT="45724" marB="45724"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1186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2021./2022.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55</a:t>
                      </a:r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27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1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9233</a:t>
                      </a:r>
                    </a:p>
                  </a:txBody>
                  <a:tcPr marL="9524" marR="9524" marT="9526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2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9235</a:t>
                      </a:r>
                    </a:p>
                  </a:txBody>
                  <a:tcPr marL="91435" marR="91435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4</a:t>
                      </a:r>
                      <a:endParaRPr lang="hr-HR" sz="2200" dirty="0"/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smtClean="0"/>
                        <a:t>8</a:t>
                      </a:r>
                      <a:endParaRPr lang="hr-HR" sz="2200" dirty="0"/>
                    </a:p>
                  </a:txBody>
                  <a:tcPr marL="91435" marR="91435" marT="45724" marB="4572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2854" name="Picture 192" descr="fidgetych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597" y="373808"/>
            <a:ext cx="9683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52388"/>
            <a:ext cx="105156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Izostanici po učeniku</a:t>
            </a:r>
          </a:p>
        </p:txBody>
      </p:sp>
      <p:pic>
        <p:nvPicPr>
          <p:cNvPr id="33795" name="Picture 5" descr="0a2aaa14a4057e8689ba8ef4681cb3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472" y="222750"/>
            <a:ext cx="1047751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844F91C9-6A42-B900-93F9-BAF6DD4867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038154"/>
              </p:ext>
            </p:extLst>
          </p:nvPr>
        </p:nvGraphicFramePr>
        <p:xfrm>
          <a:off x="1268963" y="1548312"/>
          <a:ext cx="10450285" cy="508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slov 1"/>
          <p:cNvSpPr>
            <a:spLocks noGrp="1"/>
          </p:cNvSpPr>
          <p:nvPr>
            <p:ph type="title"/>
          </p:nvPr>
        </p:nvSpPr>
        <p:spPr>
          <a:xfrm>
            <a:off x="1433513" y="0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Izostanci po učeniku</a:t>
            </a:r>
          </a:p>
        </p:txBody>
      </p:sp>
      <p:pic>
        <p:nvPicPr>
          <p:cNvPr id="5" name="Slika 4" descr="Slikovni rezultat za animated gif school student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31" y="0"/>
            <a:ext cx="1559169" cy="14419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A3DE7BB4-23DD-2771-72BE-E105F0E6E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024431"/>
              </p:ext>
            </p:extLst>
          </p:nvPr>
        </p:nvGraphicFramePr>
        <p:xfrm>
          <a:off x="739775" y="1562987"/>
          <a:ext cx="10881611" cy="47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>
          <a:xfrm>
            <a:off x="1446213" y="0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Izostanci </a:t>
            </a:r>
          </a:p>
        </p:txBody>
      </p:sp>
      <p:pic>
        <p:nvPicPr>
          <p:cNvPr id="35843" name="Picture 4" descr="0a2aaa14a4057e8689ba8ef4681cb3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963" y="437064"/>
            <a:ext cx="1035051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61C21793-DE85-918A-1E6C-C5E9528C77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867195"/>
              </p:ext>
            </p:extLst>
          </p:nvPr>
        </p:nvGraphicFramePr>
        <p:xfrm>
          <a:off x="727075" y="1562987"/>
          <a:ext cx="10862413" cy="503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slov 1"/>
          <p:cNvSpPr>
            <a:spLocks noGrp="1"/>
          </p:cNvSpPr>
          <p:nvPr>
            <p:ph type="title"/>
          </p:nvPr>
        </p:nvSpPr>
        <p:spPr>
          <a:xfrm>
            <a:off x="1331913" y="0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Izostanci na razini Škole</a:t>
            </a:r>
          </a:p>
        </p:txBody>
      </p:sp>
      <p:pic>
        <p:nvPicPr>
          <p:cNvPr id="7" name="Slika 6" descr="Povezana slik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723" y="257907"/>
            <a:ext cx="1512277" cy="1465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rafikon 7">
            <a:extLst>
              <a:ext uri="{FF2B5EF4-FFF2-40B4-BE49-F238E27FC236}">
                <a16:creationId xmlns="" xmlns:a16="http://schemas.microsoft.com/office/drawing/2014/main" id="{D65F7726-BE2F-114F-3699-BAC11EA4F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081005"/>
              </p:ext>
            </p:extLst>
          </p:nvPr>
        </p:nvGraphicFramePr>
        <p:xfrm>
          <a:off x="630865" y="1940441"/>
          <a:ext cx="4862640" cy="453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kon 8">
            <a:extLst>
              <a:ext uri="{FF2B5EF4-FFF2-40B4-BE49-F238E27FC236}">
                <a16:creationId xmlns="" xmlns:a16="http://schemas.microsoft.com/office/drawing/2014/main" id="{DCF119B1-CF40-1843-FE33-95D6F8067B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863053"/>
              </p:ext>
            </p:extLst>
          </p:nvPr>
        </p:nvGraphicFramePr>
        <p:xfrm>
          <a:off x="6096000" y="1940440"/>
          <a:ext cx="5669295" cy="453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538288" y="-30163"/>
            <a:ext cx="10018712" cy="17526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Pohvale i kazne</a:t>
            </a:r>
          </a:p>
        </p:txBody>
      </p:sp>
      <p:pic>
        <p:nvPicPr>
          <p:cNvPr id="37891" name="Picture 2" descr="http://1.bp.blogspot.com/-h1WcgY5JFUw/UImi12InieI/AAAAAAAAANE/j7oSFEFhe2o/s1600/selvf%C3%B8lels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200" y="0"/>
            <a:ext cx="1338508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ikon 6">
            <a:extLst>
              <a:ext uri="{FF2B5EF4-FFF2-40B4-BE49-F238E27FC236}">
                <a16:creationId xmlns="" xmlns:a16="http://schemas.microsoft.com/office/drawing/2014/main" id="{FF3A4429-39A3-9502-2C15-5337011A0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929934"/>
              </p:ext>
            </p:extLst>
          </p:nvPr>
        </p:nvGraphicFramePr>
        <p:xfrm>
          <a:off x="1073888" y="1573619"/>
          <a:ext cx="10483112" cy="489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slov 1"/>
          <p:cNvSpPr>
            <a:spLocks noGrp="1"/>
          </p:cNvSpPr>
          <p:nvPr>
            <p:ph type="title"/>
          </p:nvPr>
        </p:nvSpPr>
        <p:spPr>
          <a:xfrm>
            <a:off x="1327158" y="4"/>
            <a:ext cx="10018713" cy="1044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Pohvale i kazne po učeniku</a:t>
            </a:r>
          </a:p>
        </p:txBody>
      </p:sp>
      <p:pic>
        <p:nvPicPr>
          <p:cNvPr id="5" name="Slika 4" descr="Slikovni rezultat za animated gif school stude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539" y="140677"/>
            <a:ext cx="1570892" cy="15122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3C020284-1AD9-BAF4-5CD6-AC66FEB2B6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34605"/>
              </p:ext>
            </p:extLst>
          </p:nvPr>
        </p:nvGraphicFramePr>
        <p:xfrm>
          <a:off x="606057" y="1185253"/>
          <a:ext cx="10877106" cy="535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Pohvale i kazne</a:t>
            </a:r>
          </a:p>
        </p:txBody>
      </p:sp>
      <p:pic>
        <p:nvPicPr>
          <p:cNvPr id="39939" name="Slika 3" descr="http://generic.pixmac.com/4/vector-888312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091" y="374528"/>
            <a:ext cx="14573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fikon 6">
            <a:extLst>
              <a:ext uri="{FF2B5EF4-FFF2-40B4-BE49-F238E27FC236}">
                <a16:creationId xmlns="" xmlns:a16="http://schemas.microsoft.com/office/drawing/2014/main" id="{0A5DC5E4-C739-43F0-BDAB-D75BCCC45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52933"/>
              </p:ext>
            </p:extLst>
          </p:nvPr>
        </p:nvGraphicFramePr>
        <p:xfrm>
          <a:off x="297713" y="1360967"/>
          <a:ext cx="11376836" cy="498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slov 1"/>
          <p:cNvSpPr>
            <a:spLocks noGrp="1"/>
          </p:cNvSpPr>
          <p:nvPr>
            <p:ph type="title"/>
          </p:nvPr>
        </p:nvSpPr>
        <p:spPr>
          <a:xfrm>
            <a:off x="1250951" y="46038"/>
            <a:ext cx="10515600" cy="1325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Pohvale i kazne</a:t>
            </a:r>
            <a:br>
              <a:rPr lang="hr-HR" altLang="sr-Latn-RS"/>
            </a:br>
            <a:endParaRPr lang="hr-HR" altLang="sr-Latn-R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25" name="Slik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938" y="228600"/>
            <a:ext cx="15240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AEA83C2D-F59A-B6E9-8039-D199DC8F96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320073"/>
              </p:ext>
            </p:extLst>
          </p:nvPr>
        </p:nvGraphicFramePr>
        <p:xfrm>
          <a:off x="1041991" y="1554162"/>
          <a:ext cx="10409273" cy="499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955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Organizacija i broj učenika</a:t>
            </a:r>
            <a:r>
              <a:rPr lang="hr-HR" dirty="0">
                <a:latin typeface="Arial" pitchFamily="34" charset="0"/>
              </a:rPr>
              <a:t> </a:t>
            </a:r>
            <a:br>
              <a:rPr lang="hr-HR" dirty="0">
                <a:latin typeface="Arial" pitchFamily="34" charset="0"/>
              </a:rPr>
            </a:br>
            <a:r>
              <a:rPr lang="hr-HR" sz="2400" dirty="0">
                <a:latin typeface="Arial" pitchFamily="34" charset="0"/>
              </a:rPr>
              <a:t>(predmetna  nastava)</a:t>
            </a:r>
          </a:p>
        </p:txBody>
      </p:sp>
      <p:sp>
        <p:nvSpPr>
          <p:cNvPr id="11267" name="Line 231"/>
          <p:cNvSpPr>
            <a:spLocks noChangeShapeType="1"/>
          </p:cNvSpPr>
          <p:nvPr/>
        </p:nvSpPr>
        <p:spPr bwMode="auto">
          <a:xfrm>
            <a:off x="5222875" y="2222500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graphicFrame>
        <p:nvGraphicFramePr>
          <p:cNvPr id="10850" name="Group 6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39811"/>
              </p:ext>
            </p:extLst>
          </p:nvPr>
        </p:nvGraphicFramePr>
        <p:xfrm>
          <a:off x="1774827" y="1484313"/>
          <a:ext cx="8642350" cy="4618040"/>
        </p:xfrm>
        <a:graphic>
          <a:graphicData uri="http://schemas.openxmlformats.org/drawingml/2006/table">
            <a:tbl>
              <a:tblPr/>
              <a:tblGrid>
                <a:gridCol w="1121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1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80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0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13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80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07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507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15076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4711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RAZRED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 R O J    U Č E N I K A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7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Broj učenika na početku šk. godine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Broj učenika na kraju šk. godine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1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Ž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Ukupno: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M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Ž</a:t>
                      </a:r>
                      <a:endParaRPr kumimoji="0" lang="hr-H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Došlo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Otišlo</a:t>
                      </a: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Ukupno:</a:t>
                      </a:r>
                      <a:endParaRPr kumimoji="0" lang="hr-H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932"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 R E D M E T N A    N A S T A V A</a:t>
                      </a:r>
                      <a:endParaRPr kumimoji="0" lang="hr-H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V.</a:t>
                      </a:r>
                    </a:p>
                  </a:txBody>
                  <a:tcPr marL="9525" marR="9525" marT="9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VI.</a:t>
                      </a:r>
                    </a:p>
                  </a:txBody>
                  <a:tcPr marL="9525" marR="9525" marT="9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VII. </a:t>
                      </a:r>
                    </a:p>
                  </a:txBody>
                  <a:tcPr marL="9525" marR="9525" marT="9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VIII. </a:t>
                      </a:r>
                    </a:p>
                  </a:txBody>
                  <a:tcPr marL="9525" marR="9525" marT="9526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9214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V. - VIII.</a:t>
                      </a:r>
                      <a:endParaRPr kumimoji="0" lang="hr-HR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918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I. -VIII.</a:t>
                      </a:r>
                      <a:endParaRPr kumimoji="0" lang="hr-H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T="45727" marB="4572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371" name="irc_mi" descr="LG40933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420" y="17584"/>
            <a:ext cx="1454539" cy="153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335088" y="0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Zamjene tijekom školske godine</a:t>
            </a:r>
          </a:p>
        </p:txBody>
      </p:sp>
      <p:pic>
        <p:nvPicPr>
          <p:cNvPr id="5" name="Slika 4" descr="http://www.os-pberislavic-trogir.skole.hr/upload/os-pberislavic-trogir/images/newsimg/461/usklicni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30" y="0"/>
            <a:ext cx="1078523" cy="166467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afikon 6">
            <a:extLst>
              <a:ext uri="{FF2B5EF4-FFF2-40B4-BE49-F238E27FC236}">
                <a16:creationId xmlns="" xmlns:a16="http://schemas.microsoft.com/office/drawing/2014/main" id="{37AB3B29-D503-C20C-8B45-C9CC3DB17A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3132150"/>
              </p:ext>
            </p:extLst>
          </p:nvPr>
        </p:nvGraphicFramePr>
        <p:xfrm>
          <a:off x="393405" y="1664677"/>
          <a:ext cx="11622748" cy="491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238258" y="0"/>
            <a:ext cx="10018713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>
                <a:latin typeface="Verdana" panose="020B0604030504040204" pitchFamily="34" charset="0"/>
              </a:rPr>
              <a:t>Vladanje učenika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437D7573-CAB1-CC92-B26C-4F636E81C2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214" y="116958"/>
            <a:ext cx="1306166" cy="8402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Grafikon 6">
            <a:extLst>
              <a:ext uri="{FF2B5EF4-FFF2-40B4-BE49-F238E27FC236}">
                <a16:creationId xmlns="" xmlns:a16="http://schemas.microsoft.com/office/drawing/2014/main" id="{854B7D08-9498-3F31-5F73-DCAEC6FBB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708306"/>
              </p:ext>
            </p:extLst>
          </p:nvPr>
        </p:nvGraphicFramePr>
        <p:xfrm>
          <a:off x="683342" y="1280650"/>
          <a:ext cx="10889226" cy="5460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/>
          <p:cNvSpPr>
            <a:spLocks noGrp="1"/>
          </p:cNvSpPr>
          <p:nvPr>
            <p:ph type="title"/>
          </p:nvPr>
        </p:nvSpPr>
        <p:spPr>
          <a:xfrm>
            <a:off x="1670058" y="0"/>
            <a:ext cx="10018713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Vladanje učenika</a:t>
            </a:r>
          </a:p>
        </p:txBody>
      </p:sp>
      <p:pic>
        <p:nvPicPr>
          <p:cNvPr id="4" name="Slika 3" descr="Slikovni rezultat za učenici u školi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0"/>
            <a:ext cx="2356338" cy="13481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Grafikon 5">
            <a:extLst>
              <a:ext uri="{FF2B5EF4-FFF2-40B4-BE49-F238E27FC236}">
                <a16:creationId xmlns="" xmlns:a16="http://schemas.microsoft.com/office/drawing/2014/main" id="{90433DD2-C953-A162-94BD-5A8335848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423064"/>
              </p:ext>
            </p:extLst>
          </p:nvPr>
        </p:nvGraphicFramePr>
        <p:xfrm>
          <a:off x="956931" y="1446028"/>
          <a:ext cx="10731840" cy="488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188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901703" y="1143000"/>
            <a:ext cx="10807700" cy="5454650"/>
          </a:xfrm>
        </p:spPr>
        <p:txBody>
          <a:bodyPr rtlCol="0">
            <a:normAutofit fontScale="70000" lnSpcReduction="20000"/>
          </a:bodyPr>
          <a:lstStyle/>
          <a:p>
            <a:pPr marL="365125" indent="-255588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hr-HR" sz="4600" b="1" dirty="0">
                <a:latin typeface="Times New Roman" pitchFamily="18" charset="0"/>
                <a:cs typeface="Times New Roman" pitchFamily="18" charset="0"/>
              </a:rPr>
              <a:t>RUJAN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6.-10.9. Dan HOO-a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13.9. Međunarodni dan  prašuma – pješačenje, PN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20.9. Svjetski dan prve pomoći, radionice prve pomoći, 5. r., CK Našice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24.9. prikupljanje starog papira, 920 kg (368.00 kn) DS Smith </a:t>
            </a:r>
            <a:r>
              <a:rPr lang="hr-HR" sz="3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Unijapapir</a:t>
            </a: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Osijek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25.9. Europski dan jezika – prezentacija u Našicama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27.9. pokazni trening za dječake u rukometu, RK NEXE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29.9. Svjetski dan školskog mlijeka – čokoladno mlijeko za sve učenike i predavanje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29.9. Međunarodni dan svjesnosti o gubitku i bacanju hrane – slikovnice za učenike 1. r. Ministarstvo poljoprivrede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sz="4600" dirty="0"/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</p:txBody>
      </p:sp>
      <p:pic>
        <p:nvPicPr>
          <p:cNvPr id="45060" name="Slika 3" descr="http://www.gif-gifs.com/croatian-gif/U%C4%8Denik%20Gif/U%C4%8Denik%20Gif%20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058" y="103192"/>
            <a:ext cx="1044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310062" y="0"/>
            <a:ext cx="10018713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Kulturna i javna djelatnost </a:t>
            </a:r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181103" y="1268416"/>
            <a:ext cx="10299700" cy="539364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hr-HR" altLang="sr-Latn-R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hr-HR" altLang="sr-Latn-RS" sz="4000" b="1" dirty="0">
                <a:latin typeface="Times New Roman" pitchFamily="18" charset="0"/>
                <a:cs typeface="Times New Roman" pitchFamily="18" charset="0"/>
              </a:rPr>
              <a:t>LISTOPAD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hr-HR" altLang="sr-Latn-R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4.10. Svjetski dan  zaštite životinja, donacije za udrugu </a:t>
            </a:r>
            <a:r>
              <a:rPr lang="hr-H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Farmica</a:t>
            </a: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Našice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4.10.-8.10. Dječji tjedan, gledanje filmova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5.10. stručni izlet učitelja u Daruvar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Mjesec školske knjižnice – posjet učenika RN školskoj knjižnici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15.10. Svjetski dan pješačenja – učenici RN, pješačenje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18.10. Dani kruha i zahvalnosti za plodove zemlje, Dani kaše – Marijini obroci, blagovanje kaše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19.10. Dan kravate, nagradni natječaj</a:t>
            </a:r>
          </a:p>
        </p:txBody>
      </p:sp>
      <p:pic>
        <p:nvPicPr>
          <p:cNvPr id="2050" name="Picture 2" descr="Slikovni rezultat za katolički kalendar  2017 s praznic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376" y="29308"/>
            <a:ext cx="1402373" cy="16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310062" y="0"/>
            <a:ext cx="10018713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Kulturna i javna djelatnost </a:t>
            </a:r>
          </a:p>
        </p:txBody>
      </p:sp>
      <p:sp>
        <p:nvSpPr>
          <p:cNvPr id="4608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181103" y="1268416"/>
            <a:ext cx="10299700" cy="51831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hr-HR" altLang="sr-Latn-RS" sz="1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hr-HR" altLang="sr-Latn-RS" sz="3500" b="1" dirty="0">
                <a:latin typeface="Times New Roman" pitchFamily="18" charset="0"/>
                <a:cs typeface="Times New Roman" pitchFamily="18" charset="0"/>
              </a:rPr>
              <a:t>LISTOPAD</a:t>
            </a:r>
          </a:p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endParaRPr lang="hr-HR" altLang="sr-Latn-RS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20.10. Svjetski dan jabuke, jabuka za svakog učenika i predavanje o važnosti jabuke u svakodnevnoj prehrani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21.10. domaćini u natjecanju u badmintonu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22.10. terenska nastava Povijesti, Vukovar, 8. 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28.10. Ruksak (pun) kulture, PŠ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Lađanska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Kazalište Mala scena Zagreb, predstava Huligan i radionice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29.10. Međunarodni dan interneta, radionica Sigurnost na internetu,  za učenike 5. i 6. r., CK Našice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29.10. Međunarodni dan štednje, RN, integracijsko-korelacijski dan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likovni rezultat za katolički kalendar  2017 s praznic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376" y="29308"/>
            <a:ext cx="1402373" cy="169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07438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214438"/>
            <a:ext cx="9220200" cy="5224462"/>
          </a:xfrm>
        </p:spPr>
        <p:txBody>
          <a:bodyPr rtlCol="0">
            <a:normAutofit fontScale="92500" lnSpcReduction="20000"/>
          </a:bodyPr>
          <a:lstStyle/>
          <a:p>
            <a:pPr marL="365125" indent="-255588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STUDENI</a:t>
            </a:r>
          </a:p>
          <a:p>
            <a:pPr marL="365125" indent="-255588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studeni: radionice za učenike razredne nastave, Crveni križ Našice,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MIŠICA MILICA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16.11. Dan tolerancije, likovno-literarni natječaji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17.11. Dan sjećanja na Vukovar, paljenje lampiona ispred škole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22.11. Vijeće učenika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 – 26.11. akcija CK-a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Solidarnost na djelu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23.-24.11. državno natjecanje dječaka u badmintonu, Poreč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25.11. radionice za učitelje, projekt e-Škole,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Paleta jednostavnih digitalnih alata u nastavi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Slika 3" descr="http://www.gif-gifs.com/croatian-gif/U%C4%8Denik%20Gif/U%C4%8Denik%20Gif%20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9" y="115900"/>
            <a:ext cx="95408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1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41389" y="831855"/>
            <a:ext cx="9297987" cy="5407025"/>
          </a:xfrm>
        </p:spPr>
        <p:txBody>
          <a:bodyPr rtlCol="0">
            <a:normAutofit fontScale="70000" lnSpcReduction="20000"/>
          </a:bodyPr>
          <a:lstStyle/>
          <a:p>
            <a:pPr marL="365125" indent="-255588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PROSINAC</a:t>
            </a:r>
          </a:p>
          <a:p>
            <a:pPr marL="365125" indent="-255588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endParaRPr lang="hr-HR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6.12. Sveti Nikola, slatkiši za sve učenike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7.12. Školski medni dan, učenici 1. r., promotivni paketi (staklenka meda i slikovnica), radionice. Pčelarska udruga „Pčela“ Našice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9.12. Centar za socijalnu skrb Našice, psiholog Ante 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Piteša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predavanje o ovisnostima za učenike 7. 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13.12. Blagdani bez petardi, PP Našice, Policija u zajednici, predavanje za učenike trećih razreda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HUMANITARNE AKCIJE: čokolade za SOS dječje selo 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Ladimirevci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hrana za životinje za životinjski azil 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Farmica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prikupljanje igračaka za </a:t>
            </a:r>
            <a:r>
              <a:rPr lang="hr-HR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Centar igre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Međimurskoj županiji, 1. i 2. r. 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PŠ BN Dvadeset dana dobrote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21.12. Vaganje i isporuka starih baterija: 21,06 kg, </a:t>
            </a:r>
            <a:r>
              <a:rPr lang="hr-H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Friš</a:t>
            </a:r>
            <a:r>
              <a:rPr lang="hr-H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d.o.o. Križevci</a:t>
            </a:r>
            <a:r>
              <a:rPr lang="hr-HR" sz="2800" dirty="0"/>
              <a:t> 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2" name="Picture 5" descr="Povezana slik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3" y="5472125"/>
            <a:ext cx="26797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027113" y="0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		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1027115" y="1690688"/>
            <a:ext cx="8507412" cy="45339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None/>
              <a:defRPr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SIJEČANJ</a:t>
            </a:r>
          </a:p>
          <a:p>
            <a:pPr>
              <a:spcBef>
                <a:spcPts val="58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10.1. Svjetski dan smijeha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15.1.Međunarodni dan priznanja RH, pano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18.1. </a:t>
            </a:r>
            <a:r>
              <a:rPr lang="hr-HR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Međuškolsko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natjecanje u odbojci, domaćini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20.1. radionica e-Škole za učitelje, Videokonferencije u nastavi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27.1. Dan obilježavanja sjećanja na žrtve Holokausta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hr-HR" dirty="0"/>
          </a:p>
        </p:txBody>
      </p:sp>
      <p:pic>
        <p:nvPicPr>
          <p:cNvPr id="3074" name="Picture 2" descr="915699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088" y="1"/>
            <a:ext cx="1217912" cy="19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736600" y="1668463"/>
            <a:ext cx="11455400" cy="4935537"/>
          </a:xfrm>
        </p:spPr>
        <p:txBody>
          <a:bodyPr rtlCol="0">
            <a:normAutofit fontScale="62500" lnSpcReduction="2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vi-VN" altLang="sr-Latn-RS" b="1" dirty="0"/>
              <a:t>VELJAČA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vi-VN" altLang="sr-Latn-RS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7.2. skupština Učeničke zadruge </a:t>
            </a:r>
            <a:r>
              <a:rPr lang="hr-HR" sz="2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Jelisavac</a:t>
            </a:r>
            <a:endParaRPr lang="hr-HR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8.2. Dan sigurnijeg interneta, radionice </a:t>
            </a:r>
            <a:r>
              <a:rPr lang="hr-HR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Sigurnost na internetu</a:t>
            </a: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7. i 8. r., CK Našice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8.2. online radionice zlatoveza, članice Učeničke zadruge, suradnja s Lokalnom akcijskom grupom </a:t>
            </a:r>
            <a:r>
              <a:rPr lang="hr-HR" sz="2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Karašica</a:t>
            </a:r>
            <a:r>
              <a:rPr lang="hr-HR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Petrijevci</a:t>
            </a:r>
            <a:endParaRPr lang="hr-HR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10.2. provedba eksperimentalnog istraživanja u okviru znanstvenog projekta </a:t>
            </a:r>
            <a:r>
              <a:rPr lang="hr-HR" sz="2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Stručno usavršavanje učitelja u funkciji unapređenja rezultata učenja učenika osnovne škole u prirodoslovnom i matematičkom području</a:t>
            </a: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Filozofski fakultet Osijek, testiranje učenika osmog razreda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14.2. Valentinovo, prigodna prodaja čestitki, Učenička zadruga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15.2. domaćini županijskog natjecanja u odbojci, dječaci, 5. i 6. 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21.2. radionica e-Škole za učitelje, Praćenje i vrednovanje nastave uz pomoć digitalnih alata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 2. Maškare, RN</a:t>
            </a:r>
          </a:p>
        </p:txBody>
      </p:sp>
      <p:pic>
        <p:nvPicPr>
          <p:cNvPr id="50180" name="Slika 3" descr="http://obiteljskicentar.hr/media/images/1861-1-134029647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645" y="420700"/>
            <a:ext cx="12588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Promjene u broju učenika</a:t>
            </a:r>
          </a:p>
        </p:txBody>
      </p:sp>
      <p:graphicFrame>
        <p:nvGraphicFramePr>
          <p:cNvPr id="2" name="Grafikon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852642"/>
              </p:ext>
            </p:extLst>
          </p:nvPr>
        </p:nvGraphicFramePr>
        <p:xfrm>
          <a:off x="609603" y="1690688"/>
          <a:ext cx="11202988" cy="51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5" name="Slik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69" y="117231"/>
            <a:ext cx="13906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937846" y="1547447"/>
            <a:ext cx="10339754" cy="5310566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3000" b="1" dirty="0">
                <a:latin typeface="Times New Roman" pitchFamily="18" charset="0"/>
                <a:cs typeface="Times New Roman" pitchFamily="18" charset="0"/>
              </a:rPr>
              <a:t>OŽUJAK</a:t>
            </a:r>
            <a:endParaRPr lang="vi-VN" altLang="sr-Latn-RS" sz="3000" b="1" dirty="0"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endParaRPr lang="vi-VN" altLang="sr-Latn-RS" dirty="0"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 Dan ružičastih majica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 Dan materinskog jezika, Slovački kulturni centar Našice, radionica za učenice 8. 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14.3. Dan broja Pi, nagradni likovni natječaj za učenike predmetne nastave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– 18. 3. Svjetski dan očeva, izrada i pisanje čestitki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17.3. Klokan bez granica, matematičko natjecanje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524007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pic>
        <p:nvPicPr>
          <p:cNvPr id="51205" name="Picture 4" descr="Slikovni rezultat za narcisi od krep papira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43934"/>
            <a:ext cx="1981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524007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996462" y="1770185"/>
            <a:ext cx="10281138" cy="5087827"/>
          </a:xfrm>
        </p:spPr>
        <p:txBody>
          <a:bodyPr rtlCol="0">
            <a:normAutofit fontScale="850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3000" b="1" dirty="0">
                <a:latin typeface="Times New Roman" pitchFamily="18" charset="0"/>
                <a:cs typeface="Times New Roman" pitchFamily="18" charset="0"/>
              </a:rPr>
              <a:t>OŽUJAK</a:t>
            </a:r>
            <a:endParaRPr lang="vi-VN" altLang="sr-Latn-RS" dirty="0"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21.3. Svjetski dan Downovog sindroma, različite čarape, edukativni filmovi; Pozdrav proljeću – RN, pješačenje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22.3. Svjetski dan voda, nagradni </a:t>
            </a:r>
            <a:r>
              <a:rPr lang="hr-H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 natječaj </a:t>
            </a: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„Snaga male kapi“, tema: Proljetnice, PN; čišćenje školskog okoliša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29. i 30.3. Svjetski dan borbe protiv raka dojke, Dan narcisa, humanitarna prodaja proizvoda Učeničke zadruge ispred škole, suradnja s Klubom </a:t>
            </a:r>
            <a:r>
              <a:rPr lang="hr-HR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Mammae</a:t>
            </a: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Osijek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 humanitarne pomoći za Ukrajinu (higijenske potrepštine, konzerve, lijekovi i sl.)</a:t>
            </a:r>
            <a:endParaRPr lang="hr-H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524007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524007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  <p:pic>
        <p:nvPicPr>
          <p:cNvPr id="4098" name="Picture 2" descr="17546268-illustration-of-boy-with-a-good-id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0" y="93757"/>
            <a:ext cx="1200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44769" y="1606063"/>
            <a:ext cx="10632831" cy="525195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3000" b="1" dirty="0">
                <a:latin typeface="Times New Roman" pitchFamily="18" charset="0"/>
                <a:cs typeface="Times New Roman" pitchFamily="18" charset="0"/>
              </a:rPr>
              <a:t>TRAVANJ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hr-HR" altLang="sr-Latn-RS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1.4. Dan dječje knjige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7.4. preventivno-edukativne radionice za učenike 1. i 2. r. VIDI I KLIKNI, HAK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8.4. prikupljanje starog papira, 1.300,00 kg (520,00 kn), DS Smith </a:t>
            </a:r>
            <a:r>
              <a:rPr lang="hr-HR" sz="2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Unija Papir </a:t>
            </a: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Zagreb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25.4. NOĆ KNJIGE, fotografije </a:t>
            </a:r>
            <a:r>
              <a:rPr lang="hr-HR" sz="2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 knjigom na počinak</a:t>
            </a: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28.4. predavanje za učenika 6. i 7. razreda o važnosti pravilne prehrane, NZJZ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524007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524007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  <p:pic>
        <p:nvPicPr>
          <p:cNvPr id="6" name="Slika 5" descr="Povezana slika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490" y="43934"/>
            <a:ext cx="2240280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33046" y="228600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15108" y="1477109"/>
            <a:ext cx="10562492" cy="5380904"/>
          </a:xfrm>
        </p:spPr>
        <p:txBody>
          <a:bodyPr rtlCol="0">
            <a:normAutofit fontScale="925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3000" b="1" dirty="0">
                <a:latin typeface="Times New Roman" pitchFamily="18" charset="0"/>
                <a:cs typeface="Times New Roman" pitchFamily="18" charset="0"/>
              </a:rPr>
              <a:t>SVIBANJ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hr-HR" altLang="sr-Latn-RS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2.5. vježba evakuacije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2.5. pješačenje učenika PN povodom Dana planeta Zemlje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4.5. Dan otvorenih vrata Javne vatrogasne postrojbe Našice, posjet učenika prvih razreda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6.5. Dan otvorenih vrata SŠ I. Kršnjavoga Našice, posjet učenika osmog razreda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8.5. Majčin dan, literarni nagradni natječaj za učenike 5. i 6. 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9.5. info dan projekta Učimo zajedno 5</a:t>
            </a: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524007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1524007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  <p:pic>
        <p:nvPicPr>
          <p:cNvPr id="6" name="Slika 5" descr="https://encrypted-tbn2.gstatic.com/images?q=tbn:ANd9GcSmjiMPWreGs9M35IFgZM9FFFjoxu-Pt69XrkmhZNUbpLru_cu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9" y="228600"/>
            <a:ext cx="140970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33046" y="228600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15108" y="1477109"/>
            <a:ext cx="10562492" cy="5380904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3000" b="1" dirty="0">
                <a:latin typeface="Times New Roman" pitchFamily="18" charset="0"/>
                <a:cs typeface="Times New Roman" pitchFamily="18" charset="0"/>
              </a:rPr>
              <a:t>SVIBANJ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hr-HR" altLang="sr-Latn-RS" sz="3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16.5. Međunarodni dan muzeja, Zavičajni muzej Našice, projekt Ples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20.5. izlet učenika RN u Osijek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23.5. Svjetski dan bez duhana (pušenja), radionica za učenike 7. 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25.5. promotivni koncert OGŠ kontesa Dora Našice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26.5. Svjetski dan sporta, natjecanja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27.5. posjet učenika OŠ Franje Krežme Osijek učenicima 3. r.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r-H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1524007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sp>
        <p:nvSpPr>
          <p:cNvPr id="54277" name="Rectangle 6"/>
          <p:cNvSpPr>
            <a:spLocks noChangeArrowheads="1"/>
          </p:cNvSpPr>
          <p:nvPr/>
        </p:nvSpPr>
        <p:spPr bwMode="auto">
          <a:xfrm>
            <a:off x="1524007" y="20537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tabLst>
                <a:tab pos="3648075" algn="l"/>
              </a:tabLst>
            </a:pPr>
            <a:endParaRPr lang="sr-Latn-CS" altLang="sr-Latn-RS">
              <a:latin typeface="Arial" charset="0"/>
            </a:endParaRPr>
          </a:p>
        </p:txBody>
      </p:sp>
      <p:pic>
        <p:nvPicPr>
          <p:cNvPr id="6" name="Slika 5" descr="https://encrypted-tbn2.gstatic.com/images?q=tbn:ANd9GcSmjiMPWreGs9M35IFgZM9FFFjoxu-Pt69XrkmhZNUbpLru_cu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9" y="228600"/>
            <a:ext cx="1409700" cy="2009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36680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Kulturna i javna djelatnost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762000" y="1535723"/>
            <a:ext cx="10515600" cy="5322289"/>
          </a:xfrm>
        </p:spPr>
        <p:txBody>
          <a:bodyPr rtlCol="0">
            <a:normAutofit fontScale="2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hr-HR" altLang="sr-Latn-RS" sz="14400" b="1" dirty="0">
                <a:latin typeface="Times New Roman" pitchFamily="18" charset="0"/>
                <a:cs typeface="Times New Roman" pitchFamily="18" charset="0"/>
              </a:rPr>
              <a:t>LIPANJ</a:t>
            </a:r>
            <a:endParaRPr lang="hr-HR" altLang="sr-Latn-RS" sz="8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0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3.6. izlet učenika PN u Zagreb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0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9.6. proslava Dana škole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0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20.6. sportski dan </a:t>
            </a:r>
            <a:r>
              <a:rPr lang="hr-HR" sz="10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Piknik u prirodi</a:t>
            </a:r>
            <a:endParaRPr lang="hr-HR" sz="10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0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21.6. ispraćaj </a:t>
            </a:r>
            <a:r>
              <a:rPr lang="hr-HR" sz="10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osmog razreda</a:t>
            </a:r>
            <a:endParaRPr lang="hr-HR" sz="10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0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 plastičnih čepova za </a:t>
            </a:r>
            <a:r>
              <a:rPr lang="hr-HR" sz="10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Udrugu oboljelih od leukemije i limfoma</a:t>
            </a:r>
            <a:r>
              <a:rPr lang="hr-HR" sz="10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koja pomaže oboljelima u kupnji skupih lijekova – 220 kg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r-HR" sz="10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FRIŠKO, prikupljanje starih baterija, prvo polugodište – 21,06 kg; drugo polugodište - 49,08 kg,; UKUPNO: 70,14 kg,  </a:t>
            </a:r>
            <a:r>
              <a:rPr lang="hr-HR" sz="10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Friš</a:t>
            </a:r>
            <a:r>
              <a:rPr lang="hr-HR" sz="10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d.o.o. Križevci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524007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sr-Latn-CS" altLang="sr-Latn-RS">
              <a:latin typeface="Arial" charset="0"/>
            </a:endParaRPr>
          </a:p>
        </p:txBody>
      </p:sp>
      <p:pic>
        <p:nvPicPr>
          <p:cNvPr id="5" name="Slika 4" descr="Slikovni rezultat za učenici u školi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07" y="43934"/>
            <a:ext cx="1905000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458913" y="0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Humanitarne akcije	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873456" y="1473958"/>
            <a:ext cx="10345003" cy="4798257"/>
          </a:xfrm>
        </p:spPr>
        <p:txBody>
          <a:bodyPr>
            <a:normAutofit fontScale="70000" lnSpcReduction="20000"/>
          </a:bodyPr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3800" dirty="0">
                <a:latin typeface="Tahoma" pitchFamily="34" charset="0"/>
                <a:cs typeface="Tahoma" pitchFamily="34" charset="0"/>
              </a:rPr>
              <a:t>„20 dana dobrote” – PŠ. </a:t>
            </a:r>
            <a:r>
              <a:rPr lang="hr-HR" sz="3800" dirty="0" err="1">
                <a:latin typeface="Tahoma" pitchFamily="34" charset="0"/>
                <a:cs typeface="Tahoma" pitchFamily="34" charset="0"/>
              </a:rPr>
              <a:t>Breznica</a:t>
            </a:r>
            <a:r>
              <a:rPr lang="hr-HR" sz="3800" dirty="0">
                <a:latin typeface="Tahoma" pitchFamily="34" charset="0"/>
                <a:cs typeface="Tahoma" pitchFamily="34" charset="0"/>
              </a:rPr>
              <a:t> </a:t>
            </a:r>
            <a:r>
              <a:rPr lang="hr-HR" sz="3800" dirty="0" smtClean="0">
                <a:latin typeface="Tahoma" pitchFamily="34" charset="0"/>
                <a:cs typeface="Tahoma" pitchFamily="34" charset="0"/>
              </a:rPr>
              <a:t>Našička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4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akcija CK-a </a:t>
            </a:r>
            <a:r>
              <a:rPr lang="hr-HR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Solidarnost na </a:t>
            </a:r>
            <a:r>
              <a:rPr lang="hr-HR" sz="4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djelu</a:t>
            </a:r>
            <a:endParaRPr lang="hr-HR" sz="3800" dirty="0" smtClean="0">
              <a:latin typeface="Tahoma" pitchFamily="34" charset="0"/>
              <a:cs typeface="Tahoma" pitchFamily="34" charset="0"/>
            </a:endParaRP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HUMANITARNE AKCIJE: čokolade za SOS dječje selo </a:t>
            </a:r>
            <a:r>
              <a:rPr lang="hr-HR" sz="3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Ladimirevci</a:t>
            </a:r>
            <a:r>
              <a:rPr lang="hr-H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hrana za životinje za životinjski azil </a:t>
            </a:r>
            <a:r>
              <a:rPr lang="hr-HR" sz="3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Farmica</a:t>
            </a:r>
            <a:r>
              <a:rPr lang="hr-H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prikupljanje igračaka za </a:t>
            </a:r>
            <a:r>
              <a:rPr lang="hr-HR" sz="3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Centar igre</a:t>
            </a:r>
            <a:r>
              <a:rPr lang="hr-H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Međimurskoj županiji, 1. i 2. </a:t>
            </a:r>
            <a:r>
              <a:rPr lang="hr-HR" sz="3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endParaRPr lang="hr-HR" sz="3800" dirty="0" smtClean="0">
              <a:latin typeface="Tahoma" pitchFamily="34" charset="0"/>
              <a:cs typeface="Tahoma" pitchFamily="34" charset="0"/>
            </a:endParaRP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3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Prikupljanje </a:t>
            </a:r>
            <a:r>
              <a:rPr lang="hr-H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humanitarne pomoći za Ukrajinu (higijenske potrepštine, konzerve, lijekovi i sl.)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3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Svjetski dan borbe protiv raka dojke, Dan narcisa, humanitarna prodaja proizvoda Učeničke zadruge ispred škole, suradnja s Klubom </a:t>
            </a:r>
            <a:r>
              <a:rPr lang="hr-HR" sz="3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Mammae</a:t>
            </a:r>
            <a:r>
              <a:rPr lang="hr-HR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3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Osijek</a:t>
            </a:r>
            <a:endParaRPr lang="hr-HR" sz="3800" dirty="0"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3800" dirty="0">
                <a:latin typeface="Tahoma" pitchFamily="34" charset="0"/>
                <a:cs typeface="Tahoma" pitchFamily="34" charset="0"/>
              </a:rPr>
              <a:t>„Marijini obroci“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3800" dirty="0">
                <a:latin typeface="Tahoma" pitchFamily="34" charset="0"/>
                <a:cs typeface="Tahoma" pitchFamily="34" charset="0"/>
              </a:rPr>
              <a:t>„Plastičnim čepovima do skupih lijekova“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None/>
            </a:pPr>
            <a:endParaRPr lang="hr-H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None/>
            </a:pPr>
            <a:endParaRPr lang="hr-H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 descr="Povezana slika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45" y="0"/>
            <a:ext cx="1448533" cy="240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>
                <a:latin typeface="Arial" panose="020B0604020202020204" pitchFamily="34" charset="0"/>
              </a:rPr>
              <a:t>Izborna nastava u školi</a:t>
            </a:r>
          </a:p>
        </p:txBody>
      </p:sp>
      <p:sp>
        <p:nvSpPr>
          <p:cNvPr id="57347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35724" y="1137138"/>
            <a:ext cx="8663354" cy="4989032"/>
          </a:xfrm>
        </p:spPr>
        <p:txBody>
          <a:bodyPr>
            <a:noAutofit/>
          </a:bodyPr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None/>
            </a:pPr>
            <a:endParaRPr lang="hr-HR" altLang="sr-Latn-RS" sz="2800" dirty="0">
              <a:latin typeface="Arial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Njemački    7 skupina   62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Informatika  8 skupina   113 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Vjeronauk  11 skupina  148 učenika </a:t>
            </a:r>
            <a:endParaRPr lang="hr-HR" altLang="sr-Latn-RS" sz="2400" dirty="0">
              <a:solidFill>
                <a:srgbClr val="FF0000"/>
              </a:solidFill>
              <a:latin typeface="Arial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solidFill>
                  <a:schemeClr val="accent1"/>
                </a:solidFill>
                <a:latin typeface="Arial" charset="0"/>
              </a:rPr>
              <a:t>Dopunska nastava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Matematika 8 skupina  46 učenik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Hrvatski jezik 8 skupina 24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Engleski jezik 2 skupina 7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Kemija 1 skupina 2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Geografija 1 skupina 4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Povijest 1 skupina 4 učenika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Arial" charset="0"/>
              </a:rPr>
              <a:t>Priroda 1 skupina 10 učenika</a:t>
            </a:r>
          </a:p>
        </p:txBody>
      </p:sp>
      <p:pic>
        <p:nvPicPr>
          <p:cNvPr id="57348" name="Picture 3" descr="sigurnost%20djece%20na%20interne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855" y="671513"/>
            <a:ext cx="11715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>
          <a:xfrm>
            <a:off x="776288" y="303213"/>
            <a:ext cx="10515600" cy="1325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>
                <a:latin typeface="Arial" panose="020B0604020202020204" pitchFamily="34" charset="0"/>
              </a:rPr>
              <a:t>Dodatna  nastava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62877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latin typeface="Arial" charset="0"/>
              </a:rPr>
              <a:t>Matematika 8 skupina 18 učenika 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latin typeface="Arial" charset="0"/>
              </a:rPr>
              <a:t>Priroda i društvo 1 skupina  10 učenika 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latin typeface="Arial" charset="0"/>
              </a:rPr>
              <a:t>Engleski jezik 2 skupina 8 učenika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latin typeface="Arial" charset="0"/>
              </a:rPr>
              <a:t>Geografija 1 skupina 5 učenika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latin typeface="Arial" charset="0"/>
              </a:rPr>
              <a:t>Povijest 1 skupina 5 učenika</a:t>
            </a:r>
          </a:p>
          <a:p>
            <a:pPr marL="365125" indent="-255588" eaLnBrk="1" hangingPunct="1">
              <a:spcBef>
                <a:spcPts val="575"/>
              </a:spcBef>
              <a:buFont typeface="Wingdings 2" pitchFamily="18" charset="2"/>
              <a:buNone/>
            </a:pPr>
            <a:endParaRPr lang="hr-HR" altLang="sr-Latn-RS" dirty="0">
              <a:latin typeface="Arial" charset="0"/>
            </a:endParaRP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solidFill>
                  <a:schemeClr val="accent1"/>
                </a:solidFill>
                <a:latin typeface="Arial" charset="0"/>
              </a:rPr>
              <a:t>Popravci – nema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endParaRPr lang="hr-HR" altLang="sr-Latn-RS" dirty="0">
              <a:latin typeface="Arial" charset="0"/>
            </a:endParaRP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solidFill>
                  <a:schemeClr val="accent2"/>
                </a:solidFill>
                <a:latin typeface="Arial" charset="0"/>
              </a:rPr>
              <a:t>Održano  je 50 roditeljskih sastanaka</a:t>
            </a:r>
          </a:p>
          <a:p>
            <a:pPr marL="365125" indent="-255588" eaLnBrk="1" hangingPunct="1">
              <a:spcBef>
                <a:spcPts val="575"/>
              </a:spcBef>
              <a:buFont typeface="Wingdings 3" pitchFamily="18" charset="2"/>
              <a:buChar char=""/>
            </a:pPr>
            <a:r>
              <a:rPr lang="hr-HR" altLang="sr-Latn-RS" dirty="0">
                <a:solidFill>
                  <a:schemeClr val="accent2"/>
                </a:solidFill>
                <a:latin typeface="Arial" charset="0"/>
              </a:rPr>
              <a:t>Individualnih razgovora  -  425</a:t>
            </a:r>
          </a:p>
        </p:txBody>
      </p:sp>
      <p:pic>
        <p:nvPicPr>
          <p:cNvPr id="58372" name="Slika 4" descr="http://os-trnsko-zg.skole.hr/upload/os-trnsko-zg/images/static3/2199/Image/Geography_School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211" y="433156"/>
            <a:ext cx="1905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>
          <a:xfrm>
            <a:off x="1840524" y="375138"/>
            <a:ext cx="7854462" cy="80119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000" dirty="0">
                <a:latin typeface="Arial" panose="020B0604020202020204" pitchFamily="34" charset="0"/>
              </a:rPr>
              <a:t>Izvannastavne aktivnosti    </a:t>
            </a:r>
            <a:r>
              <a:rPr lang="hr-HR" altLang="sr-Latn-RS" sz="2800" dirty="0">
                <a:latin typeface="Arial" panose="020B0604020202020204" pitchFamily="34" charset="0"/>
              </a:rPr>
              <a:t>	 				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2799" y="1195754"/>
            <a:ext cx="9644185" cy="4930415"/>
          </a:xfrm>
        </p:spPr>
        <p:txBody>
          <a:bodyPr>
            <a:normAutofit/>
          </a:bodyPr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hr-HR" altLang="sr-Latn-RS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Sportska skupina (3)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Igrom do čitanja i pisanja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Mali istraživači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Dramsko-scenska skupina</a:t>
            </a: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000" dirty="0">
                <a:latin typeface="Times New Roman" pitchFamily="18" charset="0"/>
                <a:cs typeface="Times New Roman" pitchFamily="18" charset="0"/>
              </a:rPr>
              <a:t>Domaćinstvo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hr-HR" altLang="sr-Latn-R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sz="half" idx="2"/>
          </p:nvPr>
        </p:nvSpPr>
        <p:spPr>
          <a:xfrm>
            <a:off x="6038975" y="1114166"/>
            <a:ext cx="5181600" cy="489902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Ekolozi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Klub američke kulture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Klub čitatelja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Likovna skupina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Novinarska skupina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Očuvanje slovačke kulturne baštine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Pjevački zbor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Tehničari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Vjeronaučna  skupina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Cvjećari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 err="1">
                <a:latin typeface="Times New Roman" pitchFamily="18" charset="0"/>
                <a:cs typeface="Times New Roman" pitchFamily="18" charset="0"/>
              </a:rPr>
              <a:t>Drotarstvo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Rukotvorine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Ručni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rad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Učenička zadruga </a:t>
            </a:r>
            <a:r>
              <a:rPr lang="hr-HR" sz="1800" dirty="0" err="1" smtClean="0">
                <a:latin typeface="Times New Roman" pitchFamily="18" charset="0"/>
                <a:cs typeface="Times New Roman" pitchFamily="18" charset="0"/>
              </a:rPr>
              <a:t>Jelisavac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Sportska skupina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/>
              <a:buChar char=""/>
              <a:defRPr/>
            </a:pP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Školski sportski klub Vihor</a:t>
            </a:r>
          </a:p>
        </p:txBody>
      </p:sp>
      <p:pic>
        <p:nvPicPr>
          <p:cNvPr id="59397" name="Picture 2" descr="djeca_knji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438" y="670059"/>
            <a:ext cx="9302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Promjene u broju učenika</a:t>
            </a:r>
          </a:p>
        </p:txBody>
      </p:sp>
      <p:pic>
        <p:nvPicPr>
          <p:cNvPr id="13315" name="Picture 2" descr="Slikovni rezultat za walking away cartoon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523" y="257907"/>
            <a:ext cx="2731477" cy="182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953198"/>
              </p:ext>
            </p:extLst>
          </p:nvPr>
        </p:nvGraphicFramePr>
        <p:xfrm>
          <a:off x="184157" y="1616081"/>
          <a:ext cx="5721351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Grafikon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15430"/>
              </p:ext>
            </p:extLst>
          </p:nvPr>
        </p:nvGraphicFramePr>
        <p:xfrm>
          <a:off x="6007101" y="3175000"/>
          <a:ext cx="5694363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408113" y="0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Izvanškolske aktivnosti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half" idx="1"/>
          </p:nvPr>
        </p:nvSpPr>
        <p:spPr>
          <a:xfrm>
            <a:off x="1066809" y="1549400"/>
            <a:ext cx="4956175" cy="4576763"/>
          </a:xfrm>
        </p:spPr>
        <p:txBody>
          <a:bodyPr>
            <a:normAutofit/>
          </a:bodyPr>
          <a:lstStyle/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vi-VN" sz="2400" dirty="0">
                <a:latin typeface="Tahoma" pitchFamily="34" charset="0"/>
                <a:cs typeface="Tahoma" pitchFamily="34" charset="0"/>
              </a:rPr>
              <a:t>DVD Jelisavac</a:t>
            </a:r>
            <a:endParaRPr lang="hr-HR" sz="2400" dirty="0"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DVD Breznica Našička</a:t>
            </a:r>
            <a:endParaRPr lang="vi-VN" sz="2400" dirty="0"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vi-VN" sz="2400" dirty="0">
                <a:latin typeface="Tahoma" pitchFamily="34" charset="0"/>
                <a:cs typeface="Tahoma" pitchFamily="34" charset="0"/>
              </a:rPr>
              <a:t>NK </a:t>
            </a:r>
            <a:r>
              <a:rPr lang="hr-HR" sz="2400" dirty="0">
                <a:latin typeface="Tahoma" pitchFamily="34" charset="0"/>
                <a:cs typeface="Tahoma" pitchFamily="34" charset="0"/>
              </a:rPr>
              <a:t>„</a:t>
            </a:r>
            <a:r>
              <a:rPr lang="vi-VN" sz="2400" dirty="0">
                <a:latin typeface="Tahoma" pitchFamily="34" charset="0"/>
                <a:cs typeface="Tahoma" pitchFamily="34" charset="0"/>
              </a:rPr>
              <a:t>Fešk</a:t>
            </a:r>
            <a:r>
              <a:rPr lang="hr-HR" sz="2400" dirty="0">
                <a:latin typeface="Tahoma" pitchFamily="34" charset="0"/>
                <a:cs typeface="Tahoma" pitchFamily="34" charset="0"/>
              </a:rPr>
              <a:t>”</a:t>
            </a:r>
            <a:r>
              <a:rPr lang="vi-VN" sz="2400" dirty="0">
                <a:latin typeface="Tahoma" pitchFamily="34" charset="0"/>
                <a:cs typeface="Tahoma" pitchFamily="34" charset="0"/>
              </a:rPr>
              <a:t> Feričanci</a:t>
            </a:r>
            <a:endParaRPr lang="hr-HR" sz="2400" dirty="0"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NK „</a:t>
            </a:r>
            <a:r>
              <a:rPr lang="hr-HR" sz="2400" dirty="0" err="1">
                <a:latin typeface="Tahoma" pitchFamily="34" charset="0"/>
                <a:cs typeface="Tahoma" pitchFamily="34" charset="0"/>
              </a:rPr>
              <a:t>Našk</a:t>
            </a:r>
            <a:r>
              <a:rPr lang="hr-HR" sz="2400" dirty="0">
                <a:latin typeface="Tahoma" pitchFamily="34" charset="0"/>
                <a:cs typeface="Tahoma" pitchFamily="34" charset="0"/>
              </a:rPr>
              <a:t>” Našice</a:t>
            </a: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NK Osijek</a:t>
            </a:r>
            <a:endParaRPr lang="vi-VN" sz="2400" dirty="0"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DŠA Niza</a:t>
            </a:r>
            <a:endParaRPr lang="hr-HR" altLang="sr-Latn-RS" sz="2400" dirty="0">
              <a:latin typeface="Tahoma" pitchFamily="34" charset="0"/>
              <a:cs typeface="Tahoma" pitchFamily="34" charset="0"/>
            </a:endParaRPr>
          </a:p>
          <a:p>
            <a:pPr marL="273050" indent="-273050">
              <a:spcBef>
                <a:spcPts val="575"/>
              </a:spcBef>
              <a:buFont typeface="Wingdings 2" pitchFamily="18" charset="2"/>
              <a:buChar char=""/>
            </a:pPr>
            <a:r>
              <a:rPr lang="hr-HR" altLang="sr-Latn-RS" sz="2400" dirty="0">
                <a:latin typeface="Tahoma" pitchFamily="34" charset="0"/>
                <a:cs typeface="Tahoma" pitchFamily="34" charset="0"/>
              </a:rPr>
              <a:t>Taekwondo k</a:t>
            </a:r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lub</a:t>
            </a:r>
            <a:r>
              <a:rPr lang="hr-HR" altLang="sr-Latn-RS" sz="2400" dirty="0">
                <a:latin typeface="Tahoma" pitchFamily="34" charset="0"/>
                <a:cs typeface="Tahoma" pitchFamily="34" charset="0"/>
              </a:rPr>
              <a:t> Našice</a:t>
            </a:r>
            <a:endParaRPr lang="vi-VN" altLang="sr-Latn-RS" sz="2400" dirty="0"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RK Nexe Našice</a:t>
            </a:r>
          </a:p>
          <a:p>
            <a:pPr marL="273050" indent="-273050"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ŽOK Našice</a:t>
            </a:r>
            <a:endParaRPr lang="hr-HR" altLang="sr-Latn-RS" sz="2400" dirty="0">
              <a:latin typeface="Tahoma" pitchFamily="34" charset="0"/>
              <a:cs typeface="Tahoma" pitchFamily="34" charset="0"/>
            </a:endParaRPr>
          </a:p>
          <a:p>
            <a:pPr marL="273050" indent="-273050"/>
            <a:r>
              <a:rPr lang="hr-HR" altLang="sr-Latn-RS" sz="2400" dirty="0">
                <a:latin typeface="Tahoma" pitchFamily="34" charset="0"/>
                <a:cs typeface="Tahoma" pitchFamily="34" charset="0"/>
              </a:rPr>
              <a:t>Karate klub Našice</a:t>
            </a:r>
          </a:p>
          <a:p>
            <a:pPr marL="273050" indent="-273050" eaLnBrk="1" hangingPunct="1"/>
            <a:endParaRPr lang="vi-VN" altLang="sr-Latn-RS" sz="2400" dirty="0">
              <a:latin typeface="Tahoma" pitchFamily="34" charset="0"/>
              <a:cs typeface="Tahoma" pitchFamily="34" charset="0"/>
            </a:endParaRPr>
          </a:p>
          <a:p>
            <a:pPr marL="273050" indent="-273050" eaLnBrk="1" hangingPunct="1">
              <a:spcBef>
                <a:spcPts val="575"/>
              </a:spcBef>
              <a:buFont typeface="Wingdings 2" pitchFamily="18" charset="2"/>
              <a:buChar char=""/>
            </a:pPr>
            <a:endParaRPr lang="vi-VN" sz="2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420" name="Rezervirano mjesto sadržaja 1"/>
          <p:cNvSpPr>
            <a:spLocks noGrp="1" noChangeArrowheads="1"/>
          </p:cNvSpPr>
          <p:nvPr>
            <p:ph sz="half" idx="2"/>
          </p:nvPr>
        </p:nvSpPr>
        <p:spPr>
          <a:xfrm>
            <a:off x="6169033" y="1690691"/>
            <a:ext cx="5514975" cy="4435475"/>
          </a:xfrm>
        </p:spPr>
        <p:txBody>
          <a:bodyPr/>
          <a:lstStyle/>
          <a:p>
            <a:pPr eaLnBrk="1" hangingPunct="1"/>
            <a:r>
              <a:rPr lang="vi-VN" altLang="sr-Latn-RS" sz="2400" dirty="0">
                <a:latin typeface="Tahoma" pitchFamily="34" charset="0"/>
                <a:cs typeface="Tahoma" pitchFamily="34" charset="0"/>
              </a:rPr>
              <a:t>SKUD I. B. Slovaka</a:t>
            </a:r>
          </a:p>
          <a:p>
            <a:pPr eaLnBrk="1" hangingPunct="1"/>
            <a:r>
              <a:rPr lang="hr-HR" altLang="sr-Latn-RS" sz="2400" dirty="0">
                <a:latin typeface="Tahoma" pitchFamily="34" charset="0"/>
                <a:cs typeface="Tahoma" pitchFamily="34" charset="0"/>
              </a:rPr>
              <a:t>OGŠ “Kontesa Dora” Našice</a:t>
            </a:r>
          </a:p>
          <a:p>
            <a:pPr eaLnBrk="1" hangingPunct="1"/>
            <a:r>
              <a:rPr lang="hr-HR" altLang="sr-Latn-RS" sz="2400" dirty="0">
                <a:latin typeface="Tahoma" pitchFamily="34" charset="0"/>
                <a:cs typeface="Tahoma" pitchFamily="34" charset="0"/>
              </a:rPr>
              <a:t>Plesni studio </a:t>
            </a:r>
            <a:r>
              <a:rPr lang="hr-HR" altLang="sr-Latn-RS" sz="2400" dirty="0" err="1">
                <a:latin typeface="Tahoma" pitchFamily="34" charset="0"/>
                <a:cs typeface="Tahoma" pitchFamily="34" charset="0"/>
              </a:rPr>
              <a:t>Shine</a:t>
            </a:r>
            <a:r>
              <a:rPr lang="hr-HR" altLang="sr-Latn-RS" sz="2400" dirty="0">
                <a:latin typeface="Tahoma" pitchFamily="34" charset="0"/>
                <a:cs typeface="Tahoma" pitchFamily="34" charset="0"/>
              </a:rPr>
              <a:t>, Našice</a:t>
            </a:r>
          </a:p>
          <a:p>
            <a:pPr eaLnBrk="1" hangingPunct="1"/>
            <a:r>
              <a:rPr lang="hr-HR" altLang="sr-Latn-RS" sz="2400" dirty="0">
                <a:latin typeface="Tahoma" pitchFamily="34" charset="0"/>
                <a:cs typeface="Tahoma" pitchFamily="34" charset="0"/>
              </a:rPr>
              <a:t>Mažoretkinje „Dora”, Našice</a:t>
            </a:r>
          </a:p>
          <a:p>
            <a:pPr eaLnBrk="1" hangingPunct="1"/>
            <a:r>
              <a:rPr lang="hr-HR" altLang="sr-Latn-RS" sz="2400" dirty="0">
                <a:latin typeface="Tahoma" pitchFamily="34" charset="0"/>
                <a:cs typeface="Tahoma" pitchFamily="34" charset="0"/>
              </a:rPr>
              <a:t>Udruga „4 lista” – jahanje</a:t>
            </a:r>
          </a:p>
          <a:p>
            <a:pPr eaLnBrk="1" hangingPunct="1"/>
            <a:r>
              <a:rPr lang="hr-HR" altLang="sr-Latn-RS" sz="2400" dirty="0">
                <a:latin typeface="Tahoma" pitchFamily="34" charset="0"/>
                <a:cs typeface="Tahoma" pitchFamily="34" charset="0"/>
              </a:rPr>
              <a:t>Streljački klub Koška</a:t>
            </a:r>
            <a:endParaRPr lang="vi-VN" altLang="sr-Latn-RS" sz="24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0421" name="Picture 4" descr="gif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49" y="12"/>
            <a:ext cx="2609851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http://os-jakovlje.skole.hr/upload/os-jakovlje/images/static3/590/Image/knji%C5%BEni%C4%8Dar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85" y="187570"/>
            <a:ext cx="26590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Naslov 3"/>
          <p:cNvSpPr>
            <a:spLocks noGrp="1"/>
          </p:cNvSpPr>
          <p:nvPr>
            <p:ph type="title"/>
          </p:nvPr>
        </p:nvSpPr>
        <p:spPr>
          <a:xfrm>
            <a:off x="1847851" y="333375"/>
            <a:ext cx="7786688" cy="1136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Generacija 2018./2022.</a:t>
            </a:r>
          </a:p>
        </p:txBody>
      </p:sp>
      <p:graphicFrame>
        <p:nvGraphicFramePr>
          <p:cNvPr id="5" name="Grafikon 4">
            <a:extLst>
              <a:ext uri="{FF2B5EF4-FFF2-40B4-BE49-F238E27FC236}">
                <a16:creationId xmlns="" xmlns:a16="http://schemas.microsoft.com/office/drawing/2014/main" id="{9B3FF88E-020F-8532-5AA8-3F2797D7E1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020126"/>
              </p:ext>
            </p:extLst>
          </p:nvPr>
        </p:nvGraphicFramePr>
        <p:xfrm>
          <a:off x="1184989" y="1791479"/>
          <a:ext cx="10011746" cy="459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Zaključak</a:t>
            </a:r>
            <a:r>
              <a:rPr lang="hr-HR" altLang="sr-Latn-RS" dirty="0">
                <a:latin typeface="Arial" panose="020B0604020202020204" pitchFamily="34" charset="0"/>
              </a:rPr>
              <a:t>  </a:t>
            </a:r>
            <a:endParaRPr lang="hr-HR" altLang="sr-Latn-RS" dirty="0">
              <a:solidFill>
                <a:srgbClr val="D60000"/>
              </a:solidFill>
              <a:latin typeface="Arial" panose="020B0604020202020204" pitchFamily="34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1087318" y="1072661"/>
            <a:ext cx="9272588" cy="5499100"/>
          </a:xfrm>
        </p:spPr>
        <p:txBody>
          <a:bodyPr>
            <a:noAutofit/>
          </a:bodyPr>
          <a:lstStyle/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Nastavlja se negativan trend smanjenja ukupnog broja učenika 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Opći uspjeh na razini škole je </a:t>
            </a:r>
            <a:r>
              <a:rPr lang="hr-HR" sz="2400" dirty="0" smtClean="0">
                <a:latin typeface="Tahoma" pitchFamily="34" charset="0"/>
                <a:cs typeface="Tahoma" pitchFamily="34" charset="0"/>
              </a:rPr>
              <a:t>zadovoljavajući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B</a:t>
            </a:r>
            <a:r>
              <a:rPr lang="hr-HR" sz="2400" dirty="0" smtClean="0">
                <a:latin typeface="Tahoma" pitchFamily="34" charset="0"/>
                <a:cs typeface="Tahoma" pitchFamily="34" charset="0"/>
              </a:rPr>
              <a:t>roj </a:t>
            </a:r>
            <a:r>
              <a:rPr lang="hr-HR" sz="2400" dirty="0">
                <a:latin typeface="Tahoma" pitchFamily="34" charset="0"/>
                <a:cs typeface="Tahoma" pitchFamily="34" charset="0"/>
              </a:rPr>
              <a:t>odličnih  i vrlo dobrih se smanjuje u odnosu na protekle godine, povećava se broj dobrih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Srednja ocjena ne odstupa u odnosu na prošlu nastavnu godinu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Broj izostanaka učenika  se povećao. Najviše izostanaka po učeniku ima u razrednoj nastavi (62 izostanaka/ učeniku)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Smanjio se broj pohvala,  broj nagrađenih učenika varira. Samo trećina učenika škole je pohvaljeno (31%), dok je prošle godine bilo 60% pohvaljenih učenika </a:t>
            </a: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hr-HR" sz="2400" dirty="0">
                <a:latin typeface="Tahoma" pitchFamily="34" charset="0"/>
                <a:cs typeface="Tahoma" pitchFamily="34" charset="0"/>
              </a:rPr>
              <a:t>Kulturna i javna djelatnost škole se polako vratila u normalu nakon epidemioloških mjera</a:t>
            </a:r>
          </a:p>
        </p:txBody>
      </p:sp>
      <p:pic>
        <p:nvPicPr>
          <p:cNvPr id="62468" name="Picture 4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0" y="175846"/>
            <a:ext cx="1793631" cy="179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slov 1"/>
          <p:cNvSpPr>
            <a:spLocks noGrp="1"/>
          </p:cNvSpPr>
          <p:nvPr>
            <p:ph type="title"/>
          </p:nvPr>
        </p:nvSpPr>
        <p:spPr>
          <a:xfrm>
            <a:off x="574431" y="333253"/>
            <a:ext cx="10972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Zaključak</a:t>
            </a:r>
          </a:p>
        </p:txBody>
      </p:sp>
      <p:sp>
        <p:nvSpPr>
          <p:cNvPr id="63491" name="Rezervirano mjesto sadržaja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Nadamo </a:t>
            </a:r>
            <a:r>
              <a:rPr lang="hr-HR" altLang="sr-Latn-RS" dirty="0"/>
              <a:t>se  da će nam slijedeća školska godina donijeti više zdravlja </a:t>
            </a:r>
            <a:r>
              <a:rPr lang="hr-HR" altLang="sr-Latn-RS" dirty="0" smtClean="0"/>
              <a:t>, motiviranih učenika  spremnih za nova znanja i </a:t>
            </a:r>
            <a:r>
              <a:rPr lang="hr-HR" altLang="sr-Latn-RS" smtClean="0"/>
              <a:t>otkrivanje  novoga</a:t>
            </a:r>
            <a:r>
              <a:rPr lang="hr-HR" altLang="sr-Latn-RS" dirty="0" smtClean="0"/>
              <a:t>.</a:t>
            </a:r>
            <a:endParaRPr lang="hr-HR" altLang="sr-Latn-RS" dirty="0"/>
          </a:p>
        </p:txBody>
      </p:sp>
      <p:pic>
        <p:nvPicPr>
          <p:cNvPr id="4" name="Slika 3" descr="Slikovni rezultat za animated gif school student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187" y="0"/>
            <a:ext cx="2356338" cy="1446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r-Latn-CS" altLang="sr-Latn-RS" dirty="0"/>
          </a:p>
        </p:txBody>
      </p:sp>
      <p:sp>
        <p:nvSpPr>
          <p:cNvPr id="64515" name="Content Placeholder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</a:t>
            </a:r>
            <a:endParaRPr lang="hr-HR" dirty="0">
              <a:latin typeface="Algerian" pitchFamily="82" charset="0"/>
            </a:endParaRPr>
          </a:p>
        </p:txBody>
      </p:sp>
      <p:pic>
        <p:nvPicPr>
          <p:cNvPr id="5" name="Slika 4" descr="Školski portal ‐ Školstvo u medijima - Inspirativni citati za učitelj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/>
          <a:stretch/>
        </p:blipFill>
        <p:spPr bwMode="auto">
          <a:xfrm>
            <a:off x="300251" y="150125"/>
            <a:ext cx="11436824" cy="6564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952625" y="5357813"/>
            <a:ext cx="8229600" cy="1008062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900" dirty="0"/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hr-HR" sz="900" dirty="0"/>
          </a:p>
          <a:p>
            <a:pPr marL="274320" indent="-274320" algn="ctr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5400" b="1" i="1" dirty="0">
                <a:solidFill>
                  <a:srgbClr val="FF0000"/>
                </a:solidFill>
              </a:rPr>
              <a:t>Hvala na pažnji!</a:t>
            </a:r>
            <a:r>
              <a:rPr lang="hr-HR" sz="1050" dirty="0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5" name="Slika 4" descr="Fotografija Razredna nastava Školske knjig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5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4669" y="12"/>
            <a:ext cx="10253331" cy="7651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Uspjeh učenika i prolaznost </a:t>
            </a:r>
            <a:r>
              <a:rPr lang="hr-HR" altLang="sr-Latn-RS" sz="2400" dirty="0"/>
              <a:t>(razredna nastava)</a:t>
            </a:r>
          </a:p>
        </p:txBody>
      </p:sp>
      <p:graphicFrame>
        <p:nvGraphicFramePr>
          <p:cNvPr id="46090" name="Group 10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32835"/>
              </p:ext>
            </p:extLst>
          </p:nvPr>
        </p:nvGraphicFramePr>
        <p:xfrm>
          <a:off x="1084265" y="706438"/>
          <a:ext cx="9626601" cy="6081812"/>
        </p:xfrm>
        <a:graphic>
          <a:graphicData uri="http://schemas.openxmlformats.org/drawingml/2006/table">
            <a:tbl>
              <a:tblPr/>
              <a:tblGrid>
                <a:gridCol w="20062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35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268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374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ŠKOLA / RAZRED</a:t>
                      </a:r>
                      <a:endParaRPr kumimoji="0" lang="hr-H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Srednja ocjena</a:t>
                      </a:r>
                      <a:endParaRPr kumimoji="0" lang="hr-HR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498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JELISAVAC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I.</a:t>
                      </a: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4,56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IV.</a:t>
                      </a:r>
                      <a:endParaRPr kumimoji="0" lang="hr-HR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4,58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I. - 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4, 65</a:t>
                      </a:r>
                    </a:p>
                  </a:txBody>
                  <a:tcPr marL="9525" marR="9525" marT="9525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498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BREZNICA  NAŠIČKA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4,29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4,67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 .- 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0498">
                <a:tc rowSpan="5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LAĐANSKA</a:t>
                      </a: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4,80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4,00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III.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4,67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5,00</a:t>
                      </a:r>
                    </a:p>
                  </a:txBody>
                  <a:tcPr marL="7620" marR="7620" marT="762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50498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I .- IV.</a:t>
                      </a:r>
                      <a:endParaRPr kumimoji="0" lang="hr-H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4,64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5049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S:</a:t>
                      </a:r>
                      <a:r>
                        <a:rPr kumimoji="0" lang="hr-HR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I .- IV.</a:t>
                      </a:r>
                      <a:endParaRPr kumimoji="0" lang="hr-HR" sz="17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35" marR="91435"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4,61</a:t>
                      </a:r>
                    </a:p>
                  </a:txBody>
                  <a:tcPr marL="7620" marR="7620" marT="7620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4401" name="irc_mi" descr="ucenik_s_upitnikom_iznad_gla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31" y="0"/>
            <a:ext cx="1559169" cy="151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52625" y="214313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  Uspjeh učenika </a:t>
            </a:r>
            <a:r>
              <a:rPr lang="hr-HR" altLang="sr-Latn-RS" sz="2400" dirty="0"/>
              <a:t>(razredna nastava)</a:t>
            </a:r>
            <a:r>
              <a:rPr lang="hr-HR" altLang="sr-Latn-RS" dirty="0"/>
              <a:t> </a:t>
            </a:r>
            <a:endParaRPr lang="hr-HR" altLang="sr-Latn-RS" sz="2400" dirty="0"/>
          </a:p>
        </p:txBody>
      </p:sp>
      <p:pic>
        <p:nvPicPr>
          <p:cNvPr id="15363" name="Picture 2" descr="Profess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053" y="478816"/>
            <a:ext cx="1219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kon 4">
            <a:extLst>
              <a:ext uri="{FF2B5EF4-FFF2-40B4-BE49-F238E27FC236}">
                <a16:creationId xmlns="" xmlns:a16="http://schemas.microsoft.com/office/drawing/2014/main" id="{09DFA8E8-7EF7-4BC8-AD08-DADE2731D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1605820"/>
              </p:ext>
            </p:extLst>
          </p:nvPr>
        </p:nvGraphicFramePr>
        <p:xfrm>
          <a:off x="317241" y="1306287"/>
          <a:ext cx="11579289" cy="533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/>
          </p:cNvSpPr>
          <p:nvPr>
            <p:ph type="title"/>
          </p:nvPr>
        </p:nvSpPr>
        <p:spPr>
          <a:xfrm>
            <a:off x="1524000" y="2143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dirty="0"/>
              <a:t>Uspjeh učenika i prolaznost </a:t>
            </a:r>
            <a:br>
              <a:rPr lang="hr-HR" altLang="sr-Latn-RS" dirty="0"/>
            </a:br>
            <a:r>
              <a:rPr lang="hr-HR" altLang="sr-Latn-RS" sz="2200" dirty="0"/>
              <a:t>(razredna  nastava)</a:t>
            </a:r>
          </a:p>
        </p:txBody>
      </p:sp>
      <p:pic>
        <p:nvPicPr>
          <p:cNvPr id="16387" name="Picture 4" descr="sml_knugu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59" y="179887"/>
            <a:ext cx="1578441" cy="99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afikon 4">
            <a:extLst>
              <a:ext uri="{FF2B5EF4-FFF2-40B4-BE49-F238E27FC236}">
                <a16:creationId xmlns="" xmlns:a16="http://schemas.microsoft.com/office/drawing/2014/main" id="{B92CF09B-810E-43F8-ABF0-857A00EAD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187519"/>
              </p:ext>
            </p:extLst>
          </p:nvPr>
        </p:nvGraphicFramePr>
        <p:xfrm>
          <a:off x="839973" y="1357313"/>
          <a:ext cx="9462976" cy="493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404813"/>
            <a:ext cx="8229600" cy="10080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/>
              <a:t>Uspjeh učenika </a:t>
            </a:r>
            <a:br>
              <a:rPr lang="hr-HR" altLang="sr-Latn-RS"/>
            </a:br>
            <a:r>
              <a:rPr lang="hr-HR" altLang="sr-Latn-RS" sz="2400"/>
              <a:t>(predmetna nastava)</a:t>
            </a:r>
          </a:p>
        </p:txBody>
      </p:sp>
      <p:graphicFrame>
        <p:nvGraphicFramePr>
          <p:cNvPr id="13760" name="Group 4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11379"/>
              </p:ext>
            </p:extLst>
          </p:nvPr>
        </p:nvGraphicFramePr>
        <p:xfrm>
          <a:off x="2135190" y="1773238"/>
          <a:ext cx="7993062" cy="3490912"/>
        </p:xfrm>
        <a:graphic>
          <a:graphicData uri="http://schemas.openxmlformats.org/drawingml/2006/table">
            <a:tbl>
              <a:tblPr/>
              <a:tblGrid>
                <a:gridCol w="47256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7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6169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Razred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Srednja ocjena</a:t>
                      </a:r>
                      <a:endParaRPr kumimoji="0" lang="hr-H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8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V.</a:t>
                      </a:r>
                    </a:p>
                  </a:txBody>
                  <a:tcPr marL="9525" marR="9525" marT="9528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4,20</a:t>
                      </a:r>
                    </a:p>
                  </a:txBody>
                  <a:tcPr marL="7620" marR="7620" marT="7621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16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VI.</a:t>
                      </a:r>
                    </a:p>
                  </a:txBody>
                  <a:tcPr marL="9525" marR="9525" marT="9528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4,18</a:t>
                      </a:r>
                    </a:p>
                  </a:txBody>
                  <a:tcPr marL="7620" marR="7620" marT="7621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347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800" b="0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VII. </a:t>
                      </a:r>
                    </a:p>
                  </a:txBody>
                  <a:tcPr marL="9525" marR="9525" marT="9528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4,41</a:t>
                      </a:r>
                    </a:p>
                  </a:txBody>
                  <a:tcPr marL="7620" marR="7620" marT="7621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85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800" b="0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VIII. </a:t>
                      </a:r>
                    </a:p>
                  </a:txBody>
                  <a:tcPr marL="9525" marR="9525" marT="9528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600" b="0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4,39</a:t>
                      </a:r>
                    </a:p>
                  </a:txBody>
                  <a:tcPr marL="7620" marR="7620" marT="7621" marB="0" anchor="b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685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V. - VIII.</a:t>
                      </a:r>
                      <a:endParaRPr kumimoji="0" lang="hr-H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4" marR="91444" marT="45734" marB="4573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30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4,45</a:t>
                      </a:r>
                    </a:p>
                  </a:txBody>
                  <a:tcPr marL="0" marR="0" marT="0" marB="0" anchor="ctr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7434" name="Picture 2" descr="1194984437330746720pen_pencil_darkon_01_svg_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527" y="257907"/>
            <a:ext cx="1457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2702</Words>
  <Application>Microsoft Office PowerPoint</Application>
  <PresentationFormat>Prilagođeno</PresentationFormat>
  <Paragraphs>931</Paragraphs>
  <Slides>55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55</vt:i4>
      </vt:variant>
    </vt:vector>
  </HeadingPairs>
  <TitlesOfParts>
    <vt:vector size="56" baseType="lpstr">
      <vt:lpstr>Tema sustava Office</vt:lpstr>
      <vt:lpstr>Izvješće o radu i uspjehu na  kraju školske godine 2021./2022.</vt:lpstr>
      <vt:lpstr>Organizacija i broj učenika (razredna nastava)</vt:lpstr>
      <vt:lpstr>Organizacija i broj učenika  (predmetna  nastava)</vt:lpstr>
      <vt:lpstr>Promjene u broju učenika</vt:lpstr>
      <vt:lpstr>Promjene u broju učenika</vt:lpstr>
      <vt:lpstr>Uspjeh učenika i prolaznost (razredna nastava)</vt:lpstr>
      <vt:lpstr>  Uspjeh učenika (razredna nastava) </vt:lpstr>
      <vt:lpstr>Uspjeh učenika i prolaznost  (razredna  nastava)</vt:lpstr>
      <vt:lpstr>Uspjeh učenika  (predmetna nastava)</vt:lpstr>
      <vt:lpstr>Uspjeh učenika  (predmetna nastava)</vt:lpstr>
      <vt:lpstr>Uspjeh učenika  (predmetna nastava)</vt:lpstr>
      <vt:lpstr>Uspjeh učenika  (na razini cijele škole)</vt:lpstr>
      <vt:lpstr>Opći uspjeh (razredna nastava)</vt:lpstr>
      <vt:lpstr>Opći uspjeh (razredna nastava)</vt:lpstr>
      <vt:lpstr>Opći uspjeh (predmetna nastava)</vt:lpstr>
      <vt:lpstr>Opći uspjeh (predmetna nastava)</vt:lpstr>
      <vt:lpstr>Opći uspjeh  (razredna i predmetna zajedno)</vt:lpstr>
      <vt:lpstr>Opći uspjeh  (razredna i predmetna zajedno)</vt:lpstr>
      <vt:lpstr>Srednja ocjena</vt:lpstr>
      <vt:lpstr>Rad s roditeljima</vt:lpstr>
      <vt:lpstr>Pohvale, kazne, izostanci</vt:lpstr>
      <vt:lpstr>Izostanici po učeniku</vt:lpstr>
      <vt:lpstr>Izostanci po učeniku</vt:lpstr>
      <vt:lpstr>Izostanci </vt:lpstr>
      <vt:lpstr>Izostanci na razini Škole</vt:lpstr>
      <vt:lpstr>Pohvale i kazne</vt:lpstr>
      <vt:lpstr>Pohvale i kazne po učeniku</vt:lpstr>
      <vt:lpstr>Pohvale i kazne</vt:lpstr>
      <vt:lpstr>Pohvale i kazne </vt:lpstr>
      <vt:lpstr>Zamjene tijekom školske godine</vt:lpstr>
      <vt:lpstr>Vladanje učenika </vt:lpstr>
      <vt:lpstr>Vladanje učenika</vt:lpstr>
      <vt:lpstr>Kulturna i javna djelatnost </vt:lpstr>
      <vt:lpstr>Kulturna i javna djelatnost </vt:lpstr>
      <vt:lpstr>Kulturna i javna djelatnost </vt:lpstr>
      <vt:lpstr>Kulturna i javna djelatnost</vt:lpstr>
      <vt:lpstr>Kulturna i javna djelatnost</vt:lpstr>
      <vt:lpstr>Kulturna i javna djelatnost  </vt:lpstr>
      <vt:lpstr>Kulturna i javna djelatnost</vt:lpstr>
      <vt:lpstr>Kulturna i javna djelatnost</vt:lpstr>
      <vt:lpstr>Kulturna i javna djelatnost</vt:lpstr>
      <vt:lpstr>Kulturna i javna djelatnost</vt:lpstr>
      <vt:lpstr>Kulturna i javna djelatnost</vt:lpstr>
      <vt:lpstr>Kulturna i javna djelatnost</vt:lpstr>
      <vt:lpstr>Kulturna i javna djelatnost</vt:lpstr>
      <vt:lpstr>Humanitarne akcije </vt:lpstr>
      <vt:lpstr>Izborna nastava u školi</vt:lpstr>
      <vt:lpstr>Dodatna  nastava </vt:lpstr>
      <vt:lpstr>Izvannastavne aktivnosti           </vt:lpstr>
      <vt:lpstr>Izvanškolske aktivnosti</vt:lpstr>
      <vt:lpstr>Generacija 2018./2022.</vt:lpstr>
      <vt:lpstr>Zaključak  </vt:lpstr>
      <vt:lpstr>Zaključak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o radu i uspjehu na  kraju školske godine 2017./2018.</dc:title>
  <dc:creator>Geografija</dc:creator>
  <cp:lastModifiedBy>Marija</cp:lastModifiedBy>
  <cp:revision>185</cp:revision>
  <dcterms:created xsi:type="dcterms:W3CDTF">2018-06-26T05:33:43Z</dcterms:created>
  <dcterms:modified xsi:type="dcterms:W3CDTF">2022-06-30T09:37:31Z</dcterms:modified>
</cp:coreProperties>
</file>